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Make sure to have the alternative print outs for the Process Indicator (flight distance) at hand at each story board e.g. pinned to the back of the board.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pty">
    <p:spTree>
      <p:nvGrpSpPr>
        <p:cNvPr id="1" name=""/>
        <p:cNvGrpSpPr/>
        <p:nvPr/>
      </p:nvGrpSpPr>
      <p:grpSpPr>
        <a:xfrm>
          <a:off x="0" y="0"/>
          <a:ext cx="0" cy="0"/>
          <a:chOff x="0" y="0"/>
          <a:chExt cx="0" cy="0"/>
        </a:xfrm>
      </p:grpSpPr>
      <p:sp>
        <p:nvSpPr>
          <p:cNvPr id="1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adline">
    <p:spTree>
      <p:nvGrpSpPr>
        <p:cNvPr id="1" name=""/>
        <p:cNvGrpSpPr/>
        <p:nvPr/>
      </p:nvGrpSpPr>
      <p:grpSpPr>
        <a:xfrm>
          <a:off x="0" y="0"/>
          <a:ext cx="0" cy="0"/>
          <a:chOff x="0" y="0"/>
          <a:chExt cx="0" cy="0"/>
        </a:xfrm>
      </p:grpSpPr>
      <p:sp>
        <p:nvSpPr>
          <p:cNvPr id="22" name="Foliennummer"/>
          <p:cNvSpPr txBox="1"/>
          <p:nvPr>
            <p:ph type="sldNum" sz="quarter" idx="2"/>
          </p:nvPr>
        </p:nvSpPr>
        <p:spPr>
          <a:prstGeom prst="rect">
            <a:avLst/>
          </a:prstGeom>
        </p:spPr>
        <p:txBody>
          <a:bodyPr/>
          <a:lstStyle/>
          <a:p>
            <a:pPr/>
            <a:fld id="{86CB4B4D-7CA3-9044-876B-883B54F8677D}" type="slidenum"/>
          </a:p>
        </p:txBody>
      </p:sp>
      <p:sp>
        <p:nvSpPr>
          <p:cNvPr id="23" name="Textzeile 1"/>
          <p:cNvSpPr txBox="1"/>
          <p:nvPr>
            <p:ph type="body" sz="quarter" idx="21"/>
          </p:nvPr>
        </p:nvSpPr>
        <p:spPr>
          <a:xfrm>
            <a:off x="563326" y="339127"/>
            <a:ext cx="11878148" cy="850901"/>
          </a:xfrm>
          <a:prstGeom prst="rect">
            <a:avLst/>
          </a:prstGeom>
        </p:spPr>
        <p:txBody>
          <a:bodyPr lIns="36213" tIns="36213" rIns="36213" bIns="36213" anchor="t">
            <a:spAutoFit/>
          </a:bodyPr>
          <a:lstStyle>
            <a:lvl1pPr marL="0" indent="0" algn="ctr" defTabSz="1295400">
              <a:lnSpc>
                <a:spcPct val="120000"/>
              </a:lnSpc>
              <a:spcBef>
                <a:spcPts val="0"/>
              </a:spcBef>
              <a:buClr>
                <a:srgbClr val="000000"/>
              </a:buClr>
              <a:buSzTx/>
              <a:buFont typeface="Helvetica Light"/>
              <a:buNone/>
              <a:defRPr b="1" sz="3600">
                <a:uFill>
                  <a:solidFill>
                    <a:srgbClr val="000000"/>
                  </a:solidFill>
                </a:uFill>
                <a:latin typeface="Helvetica"/>
                <a:ea typeface="Helvetica"/>
                <a:cs typeface="Helvetica"/>
                <a:sym typeface="Helvetica"/>
              </a:defRPr>
            </a:lvl1pPr>
          </a:lstStyle>
          <a:p>
            <a:pPr/>
            <a:r>
              <a:t>Textzeile 1</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mplate">
    <p:spTree>
      <p:nvGrpSpPr>
        <p:cNvPr id="1" name=""/>
        <p:cNvGrpSpPr/>
        <p:nvPr/>
      </p:nvGrpSpPr>
      <p:grpSpPr>
        <a:xfrm>
          <a:off x="0" y="0"/>
          <a:ext cx="0" cy="0"/>
          <a:chOff x="0" y="0"/>
          <a:chExt cx="0" cy="0"/>
        </a:xfrm>
      </p:grpSpPr>
      <p:sp>
        <p:nvSpPr>
          <p:cNvPr id="30" name="© Tilo Schwarz, feel free to use this slide with an indication of source."/>
          <p:cNvSpPr txBox="1"/>
          <p:nvPr/>
        </p:nvSpPr>
        <p:spPr>
          <a:xfrm>
            <a:off x="381827" y="9228027"/>
            <a:ext cx="3836148" cy="211535"/>
          </a:xfrm>
          <a:prstGeom prst="rect">
            <a:avLst/>
          </a:prstGeom>
          <a:ln w="12700">
            <a:miter lim="400000"/>
          </a:ln>
          <a:extLst>
            <a:ext uri="{C572A759-6A51-4108-AA02-DFA0A04FC94B}">
              <ma14:wrappingTextBoxFlag xmlns:ma14="http://schemas.microsoft.com/office/mac/drawingml/2011/main" val="1"/>
            </a:ext>
          </a:extLst>
        </p:spPr>
        <p:txBody>
          <a:bodyPr lIns="35917" tIns="35917" rIns="35917" bIns="35917" anchor="ctr">
            <a:spAutoFit/>
          </a:bodyPr>
          <a:lstStyle>
            <a:lvl1pPr defTabSz="1295400">
              <a:buClr>
                <a:srgbClr val="000000"/>
              </a:buClr>
              <a:buFont typeface="Helvetica Light"/>
              <a:defRPr b="0" sz="900">
                <a:solidFill>
                  <a:srgbClr val="424242"/>
                </a:solidFill>
                <a:uFill>
                  <a:solidFill>
                    <a:srgbClr val="000000"/>
                  </a:solidFill>
                </a:uFill>
                <a:latin typeface="Helvetica"/>
                <a:ea typeface="Helvetica"/>
                <a:cs typeface="Helvetica"/>
                <a:sym typeface="Helvetica"/>
              </a:defRPr>
            </a:lvl1pPr>
          </a:lstStyle>
          <a:p>
            <a:pPr/>
            <a:r>
              <a:t>© Tilo Schwarz, feel free to use this slide with an indication of source.</a:t>
            </a:r>
          </a:p>
        </p:txBody>
      </p:sp>
      <p:sp>
        <p:nvSpPr>
          <p:cNvPr id="31" name="Foliennummer"/>
          <p:cNvSpPr txBox="1"/>
          <p:nvPr>
            <p:ph type="sldNum" sz="quarter" idx="2"/>
          </p:nvPr>
        </p:nvSpPr>
        <p:spPr>
          <a:xfrm>
            <a:off x="12373185" y="9228027"/>
            <a:ext cx="211671" cy="211535"/>
          </a:xfrm>
          <a:prstGeom prst="rect">
            <a:avLst/>
          </a:prstGeom>
        </p:spPr>
        <p:txBody>
          <a:bodyPr lIns="35917" tIns="35917" rIns="35917" bIns="35917" anchor="ctr"/>
          <a:lstStyle>
            <a:lvl1pPr defTabSz="1295400">
              <a:buClr>
                <a:srgbClr val="000000"/>
              </a:buClr>
              <a:buFont typeface="Helvetica Light"/>
              <a:defRPr sz="900">
                <a:solidFill>
                  <a:srgbClr val="424242"/>
                </a:solidFill>
                <a:uFill>
                  <a:solidFill>
                    <a:srgbClr val="000000"/>
                  </a:solidFill>
                </a:uFill>
              </a:defRPr>
            </a:lvl1pPr>
          </a:lstStyle>
          <a:p>
            <a:pPr/>
            <a:fld id="{86CB4B4D-7CA3-9044-876B-883B54F8677D}" type="slidenum"/>
          </a:p>
        </p:txBody>
      </p:sp>
      <p:grpSp>
        <p:nvGrpSpPr>
          <p:cNvPr id="35" name="Gruppieren"/>
          <p:cNvGrpSpPr/>
          <p:nvPr/>
        </p:nvGrpSpPr>
        <p:grpSpPr>
          <a:xfrm>
            <a:off x="385233" y="9156931"/>
            <a:ext cx="12238729" cy="46133"/>
            <a:chOff x="0" y="124817"/>
            <a:chExt cx="12238727" cy="46132"/>
          </a:xfrm>
        </p:grpSpPr>
        <p:sp>
          <p:nvSpPr>
            <p:cNvPr id="32" name="Rechteck"/>
            <p:cNvSpPr/>
            <p:nvPr/>
          </p:nvSpPr>
          <p:spPr>
            <a:xfrm>
              <a:off x="0" y="147004"/>
              <a:ext cx="10320205" cy="23946"/>
            </a:xfrm>
            <a:prstGeom prst="rect">
              <a:avLst/>
            </a:prstGeom>
            <a:solidFill>
              <a:srgbClr val="424242"/>
            </a:solidFill>
            <a:ln w="12700" cap="flat">
              <a:noFill/>
              <a:round/>
            </a:ln>
            <a:effectLst/>
          </p:spPr>
          <p:txBody>
            <a:bodyPr wrap="square" lIns="35917" tIns="35917" rIns="35917" bIns="35917" numCol="1" anchor="b">
              <a:noAutofit/>
            </a:bodyPr>
            <a:lstStyle/>
            <a:p>
              <a:pPr defTabSz="1295400">
                <a:defRPr b="0" sz="2200">
                  <a:solidFill>
                    <a:srgbClr val="FFFFFF"/>
                  </a:solidFill>
                  <a:uFill>
                    <a:solidFill>
                      <a:srgbClr val="FFFFFF"/>
                    </a:solidFill>
                  </a:uFill>
                  <a:latin typeface="Helvetica Light"/>
                  <a:ea typeface="Helvetica Light"/>
                  <a:cs typeface="Helvetica Light"/>
                  <a:sym typeface="Helvetica Light"/>
                </a:defRPr>
              </a:pPr>
            </a:p>
          </p:txBody>
        </p:sp>
        <p:sp>
          <p:nvSpPr>
            <p:cNvPr id="33" name="Rechteck"/>
            <p:cNvSpPr/>
            <p:nvPr/>
          </p:nvSpPr>
          <p:spPr>
            <a:xfrm>
              <a:off x="11999279" y="147004"/>
              <a:ext cx="239449" cy="23946"/>
            </a:xfrm>
            <a:prstGeom prst="rect">
              <a:avLst/>
            </a:prstGeom>
            <a:solidFill>
              <a:srgbClr val="424242"/>
            </a:solidFill>
            <a:ln w="12700" cap="flat">
              <a:noFill/>
              <a:miter lim="400000"/>
            </a:ln>
            <a:effectLst/>
          </p:spPr>
          <p:txBody>
            <a:bodyPr wrap="square" lIns="35917" tIns="35917" rIns="35917" bIns="35917" numCol="1" anchor="b">
              <a:noAutofit/>
            </a:bodyPr>
            <a:lstStyle/>
            <a:p>
              <a:pPr algn="l" defTabSz="1295400">
                <a:defRPr b="0" sz="2200">
                  <a:uFill>
                    <a:solidFill>
                      <a:srgbClr val="000000"/>
                    </a:solidFill>
                  </a:uFill>
                  <a:latin typeface="Helvetica Light"/>
                  <a:ea typeface="Helvetica Light"/>
                  <a:cs typeface="Helvetica Light"/>
                  <a:sym typeface="Helvetica Light"/>
                </a:defRPr>
              </a:pPr>
            </a:p>
          </p:txBody>
        </p:sp>
        <p:sp>
          <p:nvSpPr>
            <p:cNvPr id="34" name="Gruppieren"/>
            <p:cNvSpPr/>
            <p:nvPr/>
          </p:nvSpPr>
          <p:spPr>
            <a:xfrm>
              <a:off x="10231270" y="124817"/>
              <a:ext cx="186447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3175" cap="flat">
              <a:noFill/>
              <a:round/>
            </a:ln>
            <a:effectLst/>
            <a:extLst>
              <a:ext uri="{C572A759-6A51-4108-AA02-DFA0A04FC94B}">
                <ma14:wrappingTextBoxFlag xmlns:ma14="http://schemas.microsoft.com/office/mac/drawingml/2011/main" val="1"/>
              </a:ext>
            </a:extLst>
          </p:spPr>
          <p:txBody>
            <a:bodyPr wrap="square" lIns="35917" tIns="35917" rIns="35917" bIns="35917" numCol="1" anchor="ctr">
              <a:spAutoFit/>
            </a:bodyPr>
            <a:lstStyle/>
            <a:p>
              <a:pPr defTabSz="1295400">
                <a:buFont typeface="Helvetica Light"/>
                <a:defRPr b="0" sz="1200">
                  <a:uFill>
                    <a:solidFill>
                      <a:srgbClr val="000000"/>
                    </a:solidFill>
                  </a:uFill>
                  <a:latin typeface="Helvetica"/>
                  <a:ea typeface="Helvetica"/>
                  <a:cs typeface="Helvetica"/>
                  <a:sym typeface="Helvetica"/>
                </a:defRPr>
              </a:pPr>
              <a:r>
                <a:rPr sz="900"/>
                <a:t>www</a:t>
              </a:r>
              <a:r>
                <a:t>.</a:t>
              </a:r>
              <a:r>
                <a:rPr b="1" spc="36">
                  <a:solidFill>
                    <a:srgbClr val="D14C2D"/>
                  </a:solidFill>
                  <a:uFill>
                    <a:solidFill>
                      <a:srgbClr val="007600"/>
                    </a:solidFill>
                  </a:uFill>
                </a:rPr>
                <a:t>Kata-Dojo</a:t>
              </a:r>
              <a:r>
                <a:t>.</a:t>
              </a:r>
              <a:r>
                <a:rPr sz="900"/>
                <a:t>com</a:t>
              </a:r>
            </a:p>
          </p:txBody>
        </p:sp>
      </p:gr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hteck"/>
          <p:cNvSpPr/>
          <p:nvPr/>
        </p:nvSpPr>
        <p:spPr>
          <a:xfrm>
            <a:off x="2454" y="9482435"/>
            <a:ext cx="13004801" cy="24144"/>
          </a:xfrm>
          <a:prstGeom prst="rect">
            <a:avLst/>
          </a:prstGeom>
          <a:solidFill>
            <a:srgbClr val="424242"/>
          </a:solidFill>
          <a:ln w="12700"/>
        </p:spPr>
        <p:txBody>
          <a:bodyPr lIns="36213" tIns="36213" rIns="36213" bIns="36213" anchor="b"/>
          <a:lstStyle/>
          <a:p>
            <a:pPr defTabSz="1295400">
              <a:defRPr b="0" sz="2200">
                <a:solidFill>
                  <a:srgbClr val="FFFFFF"/>
                </a:solidFill>
                <a:uFill>
                  <a:solidFill>
                    <a:srgbClr val="FFFFFF"/>
                  </a:solidFill>
                </a:uFill>
                <a:latin typeface="Helvetica Light"/>
                <a:ea typeface="Helvetica Light"/>
                <a:cs typeface="Helvetica Light"/>
                <a:sym typeface="Helvetica Light"/>
              </a:defRPr>
            </a:pPr>
          </a:p>
        </p:txBody>
      </p:sp>
      <p:sp>
        <p:nvSpPr>
          <p:cNvPr id="3" name="www.Kata-Dojo.com"/>
          <p:cNvSpPr txBox="1"/>
          <p:nvPr/>
        </p:nvSpPr>
        <p:spPr>
          <a:xfrm>
            <a:off x="10676626" y="9277889"/>
            <a:ext cx="1704792" cy="306236"/>
          </a:xfrm>
          <a:prstGeom prst="rect">
            <a:avLst/>
          </a:prstGeom>
          <a:solidFill>
            <a:srgbClr val="FFFFFF"/>
          </a:solidFill>
          <a:ln w="3175"/>
          <a:extLst>
            <a:ext uri="{C572A759-6A51-4108-AA02-DFA0A04FC94B}">
              <ma14:wrappingTextBoxFlag xmlns:ma14="http://schemas.microsoft.com/office/mac/drawingml/2011/main" val="1"/>
            </a:ext>
          </a:extLst>
        </p:spPr>
        <p:txBody>
          <a:bodyPr lIns="36213" tIns="36213" rIns="36213" bIns="36213" anchor="ctr"/>
          <a:lstStyle/>
          <a:p>
            <a:pPr defTabSz="1295400">
              <a:buFont typeface="Helvetica Light"/>
              <a:defRPr sz="1100">
                <a:uFill>
                  <a:solidFill>
                    <a:srgbClr val="000000"/>
                  </a:solidFill>
                </a:uFill>
                <a:latin typeface="Helvetica"/>
                <a:ea typeface="Helvetica"/>
                <a:cs typeface="Helvetica"/>
                <a:sym typeface="Helvetica"/>
              </a:defRPr>
            </a:pPr>
            <a:r>
              <a:rPr sz="1000"/>
              <a:t>www.</a:t>
            </a:r>
            <a:r>
              <a:rPr b="0" cap="small" spc="42" sz="1400">
                <a:solidFill>
                  <a:srgbClr val="D81D00"/>
                </a:solidFill>
                <a:uFill>
                  <a:solidFill>
                    <a:srgbClr val="007600"/>
                  </a:solidFill>
                </a:uFill>
                <a:latin typeface="Noteworthy Bold"/>
                <a:ea typeface="Noteworthy Bold"/>
                <a:cs typeface="Noteworthy Bold"/>
                <a:sym typeface="Noteworthy Bold"/>
              </a:rPr>
              <a:t>Kata-Dojo</a:t>
            </a:r>
            <a:r>
              <a:rPr sz="1000"/>
              <a:t>.com</a:t>
            </a:r>
          </a:p>
        </p:txBody>
      </p:sp>
      <p:sp>
        <p:nvSpPr>
          <p:cNvPr id="4" name="Kata Dojo v4.0"/>
          <p:cNvSpPr txBox="1"/>
          <p:nvPr/>
        </p:nvSpPr>
        <p:spPr>
          <a:xfrm>
            <a:off x="5650004" y="9503209"/>
            <a:ext cx="1704792" cy="211920"/>
          </a:xfrm>
          <a:prstGeom prst="rect">
            <a:avLst/>
          </a:prstGeom>
          <a:ln w="12700">
            <a:miter lim="400000"/>
          </a:ln>
          <a:extLst>
            <a:ext uri="{C572A759-6A51-4108-AA02-DFA0A04FC94B}">
              <ma14:wrappingTextBoxFlag xmlns:ma14="http://schemas.microsoft.com/office/mac/drawingml/2011/main" val="1"/>
            </a:ext>
          </a:extLst>
        </p:spPr>
        <p:txBody>
          <a:bodyPr lIns="36213" tIns="36213" rIns="36213" bIns="36213" anchor="ctr"/>
          <a:lstStyle>
            <a:lvl1pPr defTabSz="1295400">
              <a:buClr>
                <a:srgbClr val="000000"/>
              </a:buClr>
              <a:buFont typeface="Helvetica Light"/>
              <a:defRPr b="0" sz="1000">
                <a:solidFill>
                  <a:srgbClr val="424242"/>
                </a:solidFill>
                <a:uFill>
                  <a:solidFill>
                    <a:srgbClr val="000000"/>
                  </a:solidFill>
                </a:uFill>
                <a:latin typeface="Helvetica"/>
                <a:ea typeface="Helvetica"/>
                <a:cs typeface="Helvetica"/>
                <a:sym typeface="Helvetica"/>
              </a:defRPr>
            </a:lvl1pPr>
          </a:lstStyle>
          <a:p>
            <a:pPr/>
            <a:r>
              <a:t>Kata Dojo v4.0</a:t>
            </a:r>
          </a:p>
        </p:txBody>
      </p:sp>
      <p:sp>
        <p:nvSpPr>
          <p:cNvPr id="5" name="© Tilo Schwarz"/>
          <p:cNvSpPr txBox="1"/>
          <p:nvPr/>
        </p:nvSpPr>
        <p:spPr>
          <a:xfrm>
            <a:off x="142850" y="9497845"/>
            <a:ext cx="924793" cy="222649"/>
          </a:xfrm>
          <a:prstGeom prst="rect">
            <a:avLst/>
          </a:prstGeom>
          <a:ln w="12700">
            <a:miter lim="400000"/>
          </a:ln>
          <a:extLst>
            <a:ext uri="{C572A759-6A51-4108-AA02-DFA0A04FC94B}">
              <ma14:wrappingTextBoxFlag xmlns:ma14="http://schemas.microsoft.com/office/mac/drawingml/2011/main" val="1"/>
            </a:ext>
          </a:extLst>
        </p:spPr>
        <p:txBody>
          <a:bodyPr lIns="36213" tIns="36213" rIns="36213" bIns="36213" anchor="ctr"/>
          <a:lstStyle>
            <a:lvl1pPr algn="l" defTabSz="1295400">
              <a:buClr>
                <a:srgbClr val="000000"/>
              </a:buClr>
              <a:buFont typeface="Helvetica Light"/>
              <a:defRPr b="0" sz="1000">
                <a:solidFill>
                  <a:srgbClr val="424242"/>
                </a:solidFill>
                <a:uFill>
                  <a:solidFill>
                    <a:srgbClr val="000000"/>
                  </a:solidFill>
                </a:uFill>
                <a:latin typeface="Helvetica"/>
                <a:ea typeface="Helvetica"/>
                <a:cs typeface="Helvetica"/>
                <a:sym typeface="Helvetica"/>
              </a:defRPr>
            </a:lvl1pPr>
          </a:lstStyle>
          <a:p>
            <a:pPr/>
            <a:r>
              <a:t>© Tilo Schwarz</a:t>
            </a:r>
          </a:p>
        </p:txBody>
      </p:sp>
      <p:sp>
        <p:nvSpPr>
          <p:cNvPr id="6" name="Foliennummer"/>
          <p:cNvSpPr txBox="1"/>
          <p:nvPr>
            <p:ph type="sldNum" sz="quarter" idx="2"/>
          </p:nvPr>
        </p:nvSpPr>
        <p:spPr>
          <a:xfrm>
            <a:off x="12594232" y="9482169"/>
            <a:ext cx="255563" cy="254001"/>
          </a:xfrm>
          <a:prstGeom prst="rect">
            <a:avLst/>
          </a:prstGeom>
          <a:ln w="12700">
            <a:miter lim="400000"/>
          </a:ln>
        </p:spPr>
        <p:txBody>
          <a:bodyPr wrap="none" lIns="50800" tIns="50800" rIns="50800" bIns="50800">
            <a:spAutoFit/>
          </a:bodyPr>
          <a:lstStyle>
            <a:lvl1pPr>
              <a:defRPr b="0" sz="1000">
                <a:latin typeface="Helvetica"/>
                <a:ea typeface="Helvetica"/>
                <a:cs typeface="Helvetica"/>
                <a:sym typeface="Helvetica"/>
              </a:defRPr>
            </a:lvl1pPr>
          </a:lstStyle>
          <a:p>
            <a:pPr/>
            <a:fld id="{86CB4B4D-7CA3-9044-876B-883B54F8677D}" type="slidenum"/>
          </a:p>
        </p:txBody>
      </p:sp>
      <p:sp>
        <p:nvSpPr>
          <p:cNvPr id="7" name="Titel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sp>
        <p:nvSpPr>
          <p:cNvPr id="8" name="Textebene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1pPr>
      <a:lvl2pPr marL="0" marR="0" indent="2286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2pPr>
      <a:lvl3pPr marL="0" marR="0" indent="4572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3pPr>
      <a:lvl4pPr marL="0" marR="0" indent="6858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4pPr>
      <a:lvl5pPr marL="0" marR="0" indent="9144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5pPr>
      <a:lvl6pPr marL="0" marR="0" indent="11430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6pPr>
      <a:lvl7pPr marL="0" marR="0" indent="13716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7pPr>
      <a:lvl8pPr marL="0" marR="0" indent="16002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8pPr>
      <a:lvl9pPr marL="0" marR="0" indent="1828800" algn="ctr" defTabSz="58420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Kata-Dojo.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 name="Copyright Information"/>
          <p:cNvSpPr txBox="1"/>
          <p:nvPr>
            <p:ph type="body" idx="21"/>
          </p:nvPr>
        </p:nvSpPr>
        <p:spPr>
          <a:prstGeom prst="rect">
            <a:avLst/>
          </a:prstGeom>
        </p:spPr>
        <p:txBody>
          <a:bodyPr/>
          <a:lstStyle>
            <a:lvl1pPr>
              <a:defRPr cap="small"/>
            </a:lvl1pPr>
          </a:lstStyle>
          <a:p>
            <a:pPr/>
            <a:r>
              <a:t>Copyright Information</a:t>
            </a:r>
          </a:p>
        </p:txBody>
      </p:sp>
      <p:pic>
        <p:nvPicPr>
          <p:cNvPr id="46" name="Bild" descr="Bild"/>
          <p:cNvPicPr>
            <a:picLocks noChangeAspect="1"/>
          </p:cNvPicPr>
          <p:nvPr/>
        </p:nvPicPr>
        <p:blipFill>
          <a:blip r:embed="rId2">
            <a:extLst/>
          </a:blip>
          <a:srcRect l="36963" t="47379" r="23042" b="35984"/>
          <a:stretch>
            <a:fillRect/>
          </a:stretch>
        </p:blipFill>
        <p:spPr>
          <a:xfrm>
            <a:off x="3893938" y="3148434"/>
            <a:ext cx="5216742" cy="1676819"/>
          </a:xfrm>
          <a:prstGeom prst="rect">
            <a:avLst/>
          </a:prstGeom>
          <a:ln w="12700">
            <a:miter lim="400000"/>
          </a:ln>
        </p:spPr>
      </p:pic>
      <p:sp>
        <p:nvSpPr>
          <p:cNvPr id="47" name="The slides in this file are licensed under a Creative Commons Attribution license.…"/>
          <p:cNvSpPr txBox="1"/>
          <p:nvPr/>
        </p:nvSpPr>
        <p:spPr>
          <a:xfrm>
            <a:off x="3855230" y="1577623"/>
            <a:ext cx="5294340" cy="13263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2000"/>
            </a:pPr>
            <a:r>
              <a:t>The slides in this file are licensed under a </a:t>
            </a:r>
            <a:r>
              <a:rPr b="1"/>
              <a:t>Creative Commons Attribution license.</a:t>
            </a:r>
          </a:p>
          <a:p>
            <a:pPr>
              <a:defRPr b="0" sz="2000"/>
            </a:pPr>
            <a:r>
              <a:t>Feel free to use, copy, remix, transform build upon an improve the slides.</a:t>
            </a:r>
          </a:p>
        </p:txBody>
      </p:sp>
      <p:sp>
        <p:nvSpPr>
          <p:cNvPr id="48" name="Text adapted from Mike Rother"/>
          <p:cNvSpPr txBox="1"/>
          <p:nvPr/>
        </p:nvSpPr>
        <p:spPr>
          <a:xfrm>
            <a:off x="4611966" y="7835805"/>
            <a:ext cx="5294341" cy="3992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b="0" i="1" sz="2000"/>
            </a:lvl1pPr>
          </a:lstStyle>
          <a:p>
            <a:pPr/>
            <a:r>
              <a:t>Text adapted from Mike Rother </a:t>
            </a:r>
          </a:p>
        </p:txBody>
      </p:sp>
      <p:sp>
        <p:nvSpPr>
          <p:cNvPr id="49" name="The only requirement is to note the original source on each slide you use, for instance by adding „By Tilo Schwarz“ in small print somewhere on the slide.…"/>
          <p:cNvSpPr txBox="1"/>
          <p:nvPr/>
        </p:nvSpPr>
        <p:spPr>
          <a:xfrm>
            <a:off x="2889886" y="4917254"/>
            <a:ext cx="7225027" cy="2545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2000"/>
            </a:pPr>
            <a:r>
              <a:t>The only requirement is to note the original source on each slide you use, for instance by adding „</a:t>
            </a:r>
            <a:r>
              <a:rPr i="1"/>
              <a:t>By Tilo Schwarz</a:t>
            </a:r>
            <a:r>
              <a:t>“ in small print somewhere on the slide.</a:t>
            </a:r>
          </a:p>
          <a:p>
            <a:pPr>
              <a:defRPr b="0" sz="2000"/>
            </a:pPr>
          </a:p>
          <a:p>
            <a:pPr>
              <a:defRPr b="0" sz="2000"/>
            </a:pPr>
            <a:r>
              <a:t>It would also be great if you mention </a:t>
            </a:r>
            <a:r>
              <a:rPr b="1" u="sng">
                <a:hlinkClick r:id="rId3" invalidUrl="" action="" tgtFrame="" tooltip="" history="1" highlightClick="0" endSnd="0"/>
              </a:rPr>
              <a:t>www.Kata-Dojo.com</a:t>
            </a:r>
            <a:r>
              <a:t> somewhere in your presentation and promote it as our common platform for sharing our Kata Coaching Dojo exercises and experiences.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1" name="Phase 3: Choosing one obstacle to address…"/>
          <p:cNvSpPr txBox="1"/>
          <p:nvPr>
            <p:ph type="body" idx="21"/>
          </p:nvPr>
        </p:nvSpPr>
        <p:spPr>
          <a:xfrm>
            <a:off x="563326" y="339127"/>
            <a:ext cx="11878148" cy="1184949"/>
          </a:xfrm>
          <a:prstGeom prst="rect">
            <a:avLst/>
          </a:prstGeom>
        </p:spPr>
        <p:txBody>
          <a:bodyPr/>
          <a:lstStyle/>
          <a:p>
            <a:pPr/>
            <a:r>
              <a:t>Phase 3: Choosing one obstacle to address</a:t>
            </a:r>
          </a:p>
          <a:p>
            <a:pPr>
              <a:defRPr b="0" i="1" sz="3000"/>
            </a:pPr>
            <a:r>
              <a:t>„Recognizing and treating implementation obstacles“</a:t>
            </a:r>
          </a:p>
        </p:txBody>
      </p:sp>
      <p:sp>
        <p:nvSpPr>
          <p:cNvPr id="202" name="Coach: …which one are you addressing now?…"/>
          <p:cNvSpPr txBox="1"/>
          <p:nvPr/>
        </p:nvSpPr>
        <p:spPr>
          <a:xfrm>
            <a:off x="1270000" y="2152592"/>
            <a:ext cx="10543652" cy="909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Coach: …which one are you addressing now?</a:t>
            </a: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p:txBody>
      </p:sp>
      <p:sp>
        <p:nvSpPr>
          <p:cNvPr id="203" name="I have to talk to the team leader to find out when I can observe the process.…"/>
          <p:cNvSpPr txBox="1"/>
          <p:nvPr/>
        </p:nvSpPr>
        <p:spPr>
          <a:xfrm>
            <a:off x="1270000" y="3228212"/>
            <a:ext cx="9857693" cy="20269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have to talk to the team leader to find out when I can observe the process.</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At the moment this product is not produced. Therefore I can not observe the process in the next days.</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haven’t evaluated the data from the last measurement and the charts have not been updated yet with the current data.</a:t>
            </a:r>
          </a:p>
        </p:txBody>
      </p:sp>
      <p:grpSp>
        <p:nvGrpSpPr>
          <p:cNvPr id="208" name="Gruppieren"/>
          <p:cNvGrpSpPr/>
          <p:nvPr/>
        </p:nvGrpSpPr>
        <p:grpSpPr>
          <a:xfrm>
            <a:off x="101599" y="101599"/>
            <a:ext cx="1016504" cy="992362"/>
            <a:chOff x="-25400" y="-25400"/>
            <a:chExt cx="1016502" cy="992360"/>
          </a:xfrm>
        </p:grpSpPr>
        <p:grpSp>
          <p:nvGrpSpPr>
            <p:cNvPr id="206" name="Oval"/>
            <p:cNvGrpSpPr/>
            <p:nvPr/>
          </p:nvGrpSpPr>
          <p:grpSpPr>
            <a:xfrm>
              <a:off x="-25401" y="-25401"/>
              <a:ext cx="1016504" cy="992362"/>
              <a:chOff x="0" y="0"/>
              <a:chExt cx="1016502" cy="992360"/>
            </a:xfrm>
          </p:grpSpPr>
          <p:sp>
            <p:nvSpPr>
              <p:cNvPr id="205"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204"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207"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8</a:t>
              </a:r>
            </a:p>
          </p:txBody>
        </p:sp>
      </p:grpSp>
      <p:grpSp>
        <p:nvGrpSpPr>
          <p:cNvPr id="213" name="Gruppieren"/>
          <p:cNvGrpSpPr/>
          <p:nvPr/>
        </p:nvGrpSpPr>
        <p:grpSpPr>
          <a:xfrm>
            <a:off x="356238" y="1898515"/>
            <a:ext cx="850360" cy="909525"/>
            <a:chOff x="-62861" y="-108252"/>
            <a:chExt cx="850359" cy="909523"/>
          </a:xfrm>
        </p:grpSpPr>
        <p:grpSp>
          <p:nvGrpSpPr>
            <p:cNvPr id="211" name="Pfeil"/>
            <p:cNvGrpSpPr/>
            <p:nvPr/>
          </p:nvGrpSpPr>
          <p:grpSpPr>
            <a:xfrm flipH="1">
              <a:off x="-62862" y="-108253"/>
              <a:ext cx="850360" cy="909525"/>
              <a:chOff x="0" y="0"/>
              <a:chExt cx="850359" cy="909523"/>
            </a:xfrm>
          </p:grpSpPr>
          <p:sp>
            <p:nvSpPr>
              <p:cNvPr id="210"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209"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212"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214"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215"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3">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2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2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214">
                                            <p:bg/>
                                          </p:spTgt>
                                        </p:tgtEl>
                                        <p:attrNameLst>
                                          <p:attrName>style.visibility</p:attrName>
                                        </p:attrNameLst>
                                      </p:cBhvr>
                                      <p:to>
                                        <p:strVal val="visible"/>
                                      </p:to>
                                    </p:set>
                                  </p:childTnLst>
                                </p:cTn>
                              </p:par>
                              <p:par>
                                <p:cTn id="25" presetClass="entr" nodeType="withEffect" presetSubtype="0" presetID="1" grpId="3" fill="hold">
                                  <p:stCondLst>
                                    <p:cond delay="0"/>
                                  </p:stCondLst>
                                  <p:iterate type="el" backwards="0">
                                    <p:tmAbs val="0"/>
                                  </p:iterate>
                                  <p:childTnLst>
                                    <p:set>
                                      <p:cBhvr>
                                        <p:cTn id="26" fill="hold"/>
                                        <p:tgtEl>
                                          <p:spTgt spid="214">
                                            <p:txEl>
                                              <p:pRg st="0" end="0"/>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3" fill="hold">
                                  <p:stCondLst>
                                    <p:cond delay="0"/>
                                  </p:stCondLst>
                                  <p:iterate type="el" backwards="0">
                                    <p:tmAbs val="0"/>
                                  </p:iterate>
                                  <p:childTnLst>
                                    <p:set>
                                      <p:cBhvr>
                                        <p:cTn id="29" fill="hold"/>
                                        <p:tgtEl>
                                          <p:spTgt spid="214">
                                            <p:txEl>
                                              <p:pRg st="1" end="1"/>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4" fill="hold">
                                  <p:stCondLst>
                                    <p:cond delay="0"/>
                                  </p:stCondLst>
                                  <p:iterate type="el" backwards="0">
                                    <p:tmAbs val="0"/>
                                  </p:iterate>
                                  <p:childTnLst>
                                    <p:set>
                                      <p:cBhvr>
                                        <p:cTn id="32" fill="hold"/>
                                        <p:tgtEl>
                                          <p:spTgt spid="2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21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3" fill="hold">
                                  <p:stCondLst>
                                    <p:cond delay="0"/>
                                  </p:stCondLst>
                                  <p:iterate type="el" backwards="0">
                                    <p:tmAbs val="0"/>
                                  </p:iterate>
                                  <p:childTnLst>
                                    <p:set>
                                      <p:cBhvr>
                                        <p:cTn id="40" fill="hold"/>
                                        <p:tgtEl>
                                          <p:spTgt spid="21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5" fill="hold">
                                  <p:stCondLst>
                                    <p:cond delay="0"/>
                                  </p:stCondLst>
                                  <p:iterate type="el" backwards="0">
                                    <p:tmAbs val="0"/>
                                  </p:iterate>
                                  <p:childTnLst>
                                    <p:set>
                                      <p:cBhvr>
                                        <p:cTn id="44" fill="hold"/>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P build="p" bldLvl="5" animBg="1" rev="0" advAuto="0" spid="214" grpId="3"/>
      <p:bldP build="whole" bldLvl="1" animBg="1" rev="0" advAuto="0" spid="213" grpId="5"/>
      <p:bldP build="whole" bldLvl="1" animBg="1" rev="0" advAuto="0" spid="215" grpId="4"/>
      <p:bldP build="p" bldLvl="5" animBg="1" rev="0" advAuto="0" spid="203"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Foliennummer"/>
          <p:cNvSpPr txBox="1"/>
          <p:nvPr>
            <p:ph type="sldNum" sz="quarter" idx="2"/>
          </p:nvPr>
        </p:nvSpPr>
        <p:spPr>
          <a:xfrm>
            <a:off x="12598913" y="9482169"/>
            <a:ext cx="246200"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8" name="Phase 3: Starting the Root Cause Analysis"/>
          <p:cNvSpPr/>
          <p:nvPr>
            <p:ph type="body" idx="21"/>
          </p:nvPr>
        </p:nvSpPr>
        <p:spPr>
          <a:xfrm>
            <a:off x="563326" y="339127"/>
            <a:ext cx="11878148" cy="1273849"/>
          </a:xfrm>
          <a:prstGeom prst="rect">
            <a:avLst/>
          </a:prstGeom>
        </p:spPr>
        <p:txBody>
          <a:bodyPr/>
          <a:lstStyle/>
          <a:p>
            <a:pPr/>
            <a:r>
              <a:t>Phase 3: Starting the Root Cause Analysis</a:t>
            </a:r>
          </a:p>
        </p:txBody>
      </p:sp>
      <p:sp>
        <p:nvSpPr>
          <p:cNvPr id="219" name="Coach: Which obstacles are preventing you from reaching the target condition?…"/>
          <p:cNvSpPr txBox="1"/>
          <p:nvPr/>
        </p:nvSpPr>
        <p:spPr>
          <a:xfrm>
            <a:off x="1270000" y="1936938"/>
            <a:ext cx="11154572" cy="18237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Coach: Which obstacles are preventing you from reaching the target condition?</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Improver: The launching hight varies, the throwing force varies and the launching angle varies as well.</a:t>
            </a: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Which one are you addressing now?</a:t>
            </a:r>
          </a:p>
        </p:txBody>
      </p:sp>
      <p:grpSp>
        <p:nvGrpSpPr>
          <p:cNvPr id="224" name="Gruppieren"/>
          <p:cNvGrpSpPr/>
          <p:nvPr/>
        </p:nvGrpSpPr>
        <p:grpSpPr>
          <a:xfrm>
            <a:off x="101599" y="101599"/>
            <a:ext cx="1016504" cy="992362"/>
            <a:chOff x="-25400" y="-25400"/>
            <a:chExt cx="1016502" cy="992360"/>
          </a:xfrm>
        </p:grpSpPr>
        <p:grpSp>
          <p:nvGrpSpPr>
            <p:cNvPr id="222" name="Oval"/>
            <p:cNvGrpSpPr/>
            <p:nvPr/>
          </p:nvGrpSpPr>
          <p:grpSpPr>
            <a:xfrm>
              <a:off x="-25401" y="-25401"/>
              <a:ext cx="1016504" cy="992362"/>
              <a:chOff x="0" y="0"/>
              <a:chExt cx="1016502" cy="992360"/>
            </a:xfrm>
          </p:grpSpPr>
          <p:sp>
            <p:nvSpPr>
              <p:cNvPr id="221"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220"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223"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9</a:t>
              </a:r>
            </a:p>
          </p:txBody>
        </p:sp>
      </p:grpSp>
      <p:sp>
        <p:nvSpPr>
          <p:cNvPr id="225" name="Improver:…"/>
          <p:cNvSpPr txBox="1"/>
          <p:nvPr/>
        </p:nvSpPr>
        <p:spPr>
          <a:xfrm>
            <a:off x="1270000" y="4432620"/>
            <a:ext cx="10914230" cy="2230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center of gravity is too far backward. For the next 5 throws we will move the two paper clips further to the front.</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We have to increase the throwing force.</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will instruct the team members to aim more carefully.</a:t>
            </a:r>
          </a:p>
        </p:txBody>
      </p:sp>
      <p:grpSp>
        <p:nvGrpSpPr>
          <p:cNvPr id="230" name="Gruppieren"/>
          <p:cNvGrpSpPr/>
          <p:nvPr/>
        </p:nvGrpSpPr>
        <p:grpSpPr>
          <a:xfrm>
            <a:off x="356238" y="3152373"/>
            <a:ext cx="850360" cy="909524"/>
            <a:chOff x="-62861" y="-108252"/>
            <a:chExt cx="850359" cy="909523"/>
          </a:xfrm>
        </p:grpSpPr>
        <p:grpSp>
          <p:nvGrpSpPr>
            <p:cNvPr id="228" name="Pfeil"/>
            <p:cNvGrpSpPr/>
            <p:nvPr/>
          </p:nvGrpSpPr>
          <p:grpSpPr>
            <a:xfrm flipH="1">
              <a:off x="-62862" y="-108253"/>
              <a:ext cx="850360" cy="909525"/>
              <a:chOff x="0" y="0"/>
              <a:chExt cx="850359" cy="909523"/>
            </a:xfrm>
          </p:grpSpPr>
          <p:sp>
            <p:nvSpPr>
              <p:cNvPr id="227"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226"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229"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231"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232"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5">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25">
                                            <p:txEl>
                                              <p:pRg st="0" end="0"/>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225">
                                            <p:txEl>
                                              <p:pRg st="1" end="1"/>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2" fill="hold">
                                  <p:stCondLst>
                                    <p:cond delay="0"/>
                                  </p:stCondLst>
                                  <p:iterate type="el" backwards="0">
                                    <p:tmAbs val="0"/>
                                  </p:iterate>
                                  <p:childTnLst>
                                    <p:set>
                                      <p:cBhvr>
                                        <p:cTn id="18" fill="hold"/>
                                        <p:tgtEl>
                                          <p:spTgt spid="225">
                                            <p:txEl>
                                              <p:pRg st="2" end="2"/>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2" fill="hold">
                                  <p:stCondLst>
                                    <p:cond delay="0"/>
                                  </p:stCondLst>
                                  <p:iterate type="el" backwards="0">
                                    <p:tmAbs val="0"/>
                                  </p:iterate>
                                  <p:childTnLst>
                                    <p:set>
                                      <p:cBhvr>
                                        <p:cTn id="21" fill="hold"/>
                                        <p:tgtEl>
                                          <p:spTgt spid="22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3" fill="hold">
                                  <p:stCondLst>
                                    <p:cond delay="0"/>
                                  </p:stCondLst>
                                  <p:iterate type="el" backwards="0">
                                    <p:tmAbs val="0"/>
                                  </p:iterate>
                                  <p:childTnLst>
                                    <p:set>
                                      <p:cBhvr>
                                        <p:cTn id="25" fill="hold"/>
                                        <p:tgtEl>
                                          <p:spTgt spid="231">
                                            <p:bg/>
                                          </p:spTgt>
                                        </p:tgtEl>
                                        <p:attrNameLst>
                                          <p:attrName>style.visibility</p:attrName>
                                        </p:attrNameLst>
                                      </p:cBhvr>
                                      <p:to>
                                        <p:strVal val="visible"/>
                                      </p:to>
                                    </p:set>
                                  </p:childTnLst>
                                </p:cTn>
                              </p:par>
                              <p:par>
                                <p:cTn id="26" presetClass="entr" nodeType="withEffect" presetSubtype="0" presetID="1" grpId="3" fill="hold">
                                  <p:stCondLst>
                                    <p:cond delay="0"/>
                                  </p:stCondLst>
                                  <p:iterate type="el" backwards="0">
                                    <p:tmAbs val="0"/>
                                  </p:iterate>
                                  <p:childTnLst>
                                    <p:set>
                                      <p:cBhvr>
                                        <p:cTn id="27" fill="hold"/>
                                        <p:tgtEl>
                                          <p:spTgt spid="231">
                                            <p:txEl>
                                              <p:pRg st="0" end="0"/>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3" fill="hold">
                                  <p:stCondLst>
                                    <p:cond delay="0"/>
                                  </p:stCondLst>
                                  <p:iterate type="el" backwards="0">
                                    <p:tmAbs val="0"/>
                                  </p:iterate>
                                  <p:childTnLst>
                                    <p:set>
                                      <p:cBhvr>
                                        <p:cTn id="30" fill="hold"/>
                                        <p:tgtEl>
                                          <p:spTgt spid="231">
                                            <p:txEl>
                                              <p:pRg st="1" end="1"/>
                                            </p:txEl>
                                          </p:spTgt>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4" fill="hold">
                                  <p:stCondLst>
                                    <p:cond delay="0"/>
                                  </p:stCondLst>
                                  <p:iterate type="el" backwards="0">
                                    <p:tmAbs val="0"/>
                                  </p:iterate>
                                  <p:childTnLst>
                                    <p:set>
                                      <p:cBhvr>
                                        <p:cTn id="33" fill="hold"/>
                                        <p:tgtEl>
                                          <p:spTgt spid="2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3" fill="hold">
                                  <p:stCondLst>
                                    <p:cond delay="0"/>
                                  </p:stCondLst>
                                  <p:iterate type="el" backwards="0">
                                    <p:tmAbs val="0"/>
                                  </p:iterate>
                                  <p:childTnLst>
                                    <p:set>
                                      <p:cBhvr>
                                        <p:cTn id="37" fill="hold"/>
                                        <p:tgtEl>
                                          <p:spTgt spid="231">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3" fill="hold">
                                  <p:stCondLst>
                                    <p:cond delay="0"/>
                                  </p:stCondLst>
                                  <p:iterate type="el" backwards="0">
                                    <p:tmAbs val="0"/>
                                  </p:iterate>
                                  <p:childTnLst>
                                    <p:set>
                                      <p:cBhvr>
                                        <p:cTn id="41" fill="hold"/>
                                        <p:tgtEl>
                                          <p:spTgt spid="231">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5" fill="hold">
                                  <p:stCondLst>
                                    <p:cond delay="0"/>
                                  </p:stCondLst>
                                  <p:iterate type="el" backwards="0">
                                    <p:tmAbs val="0"/>
                                  </p:iterate>
                                  <p:childTnLst>
                                    <p:set>
                                      <p:cBhvr>
                                        <p:cTn id="45" fill="hold"/>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2"/>
      <p:bldP build="whole" bldLvl="1" animBg="1" rev="0" advAuto="0" spid="219" grpId="1"/>
      <p:bldP build="p" bldLvl="5" animBg="1" rev="0" advAuto="0" spid="231" grpId="3"/>
      <p:bldP build="whole" bldLvl="1" animBg="1" rev="0" advAuto="0" spid="230" grpId="5"/>
      <p:bldP build="whole" bldLvl="1" animBg="1" rev="0" advAuto="0" spid="232" grpId="4"/>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5" name="Phase 3: Finding the Root Cause"/>
          <p:cNvSpPr/>
          <p:nvPr>
            <p:ph type="body" idx="21"/>
          </p:nvPr>
        </p:nvSpPr>
        <p:spPr>
          <a:xfrm>
            <a:off x="563326" y="339127"/>
            <a:ext cx="11878148" cy="1273849"/>
          </a:xfrm>
          <a:prstGeom prst="rect">
            <a:avLst/>
          </a:prstGeom>
        </p:spPr>
        <p:txBody>
          <a:bodyPr/>
          <a:lstStyle/>
          <a:p>
            <a:pPr/>
            <a:r>
              <a:t>Phase 3: Finding the Root Cause</a:t>
            </a:r>
          </a:p>
        </p:txBody>
      </p:sp>
      <p:grpSp>
        <p:nvGrpSpPr>
          <p:cNvPr id="240" name="Gruppieren"/>
          <p:cNvGrpSpPr/>
          <p:nvPr/>
        </p:nvGrpSpPr>
        <p:grpSpPr>
          <a:xfrm>
            <a:off x="101599" y="101599"/>
            <a:ext cx="1016504" cy="992362"/>
            <a:chOff x="-25400" y="-25400"/>
            <a:chExt cx="1016502" cy="992360"/>
          </a:xfrm>
        </p:grpSpPr>
        <p:grpSp>
          <p:nvGrpSpPr>
            <p:cNvPr id="238" name="Oval"/>
            <p:cNvGrpSpPr/>
            <p:nvPr/>
          </p:nvGrpSpPr>
          <p:grpSpPr>
            <a:xfrm>
              <a:off x="-25401" y="-25401"/>
              <a:ext cx="1016504" cy="992362"/>
              <a:chOff x="0" y="0"/>
              <a:chExt cx="1016502" cy="992360"/>
            </a:xfrm>
          </p:grpSpPr>
          <p:sp>
            <p:nvSpPr>
              <p:cNvPr id="237"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236"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239"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10</a:t>
              </a:r>
            </a:p>
          </p:txBody>
        </p:sp>
      </p:grpSp>
      <p:sp>
        <p:nvSpPr>
          <p:cNvPr id="241" name="Obstacles: The launching hight varies, the throwing force varies, the launching angle varies…"/>
          <p:cNvSpPr txBox="1"/>
          <p:nvPr/>
        </p:nvSpPr>
        <p:spPr>
          <a:xfrm>
            <a:off x="1270000" y="1931908"/>
            <a:ext cx="10543652" cy="20269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Obstacles: The launching hight varies, the throwing force varies, the launching angle varies </a:t>
            </a: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Coach: Which one are you addressing now?</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Improver: The variation of the launching hight.</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And what exactly is the problem?</a:t>
            </a:r>
          </a:p>
        </p:txBody>
      </p:sp>
      <p:sp>
        <p:nvSpPr>
          <p:cNvPr id="242" name="Improver:…"/>
          <p:cNvSpPr txBox="1"/>
          <p:nvPr/>
        </p:nvSpPr>
        <p:spPr>
          <a:xfrm>
            <a:off x="1270000" y="4279442"/>
            <a:ext cx="10914230" cy="2941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Well, the team members always launch each throw at a different hight.</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With this process a constant launching hight is simply not possible.</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team members never stick to the standards.</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body hight of the team members varies and therefore they all launch at a different hight.</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don’t know.</a:t>
            </a:r>
          </a:p>
        </p:txBody>
      </p:sp>
      <p:sp>
        <p:nvSpPr>
          <p:cNvPr id="243" name="Linie"/>
          <p:cNvSpPr/>
          <p:nvPr/>
        </p:nvSpPr>
        <p:spPr>
          <a:xfrm>
            <a:off x="1570836" y="3465186"/>
            <a:ext cx="10312558" cy="1"/>
          </a:xfrm>
          <a:prstGeom prst="line">
            <a:avLst/>
          </a:prstGeom>
          <a:ln w="25400">
            <a:solidFill>
              <a:srgbClr val="000000"/>
            </a:solidFill>
            <a:custDash>
              <a:ds d="200000" sp="200000"/>
            </a:custDash>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grpSp>
        <p:nvGrpSpPr>
          <p:cNvPr id="248" name="Gruppieren"/>
          <p:cNvGrpSpPr/>
          <p:nvPr/>
        </p:nvGrpSpPr>
        <p:grpSpPr>
          <a:xfrm>
            <a:off x="356238" y="3326009"/>
            <a:ext cx="850360" cy="909524"/>
            <a:chOff x="-62861" y="-108252"/>
            <a:chExt cx="850359" cy="909523"/>
          </a:xfrm>
        </p:grpSpPr>
        <p:grpSp>
          <p:nvGrpSpPr>
            <p:cNvPr id="246" name="Pfeil"/>
            <p:cNvGrpSpPr/>
            <p:nvPr/>
          </p:nvGrpSpPr>
          <p:grpSpPr>
            <a:xfrm flipH="1">
              <a:off x="-62862" y="-108253"/>
              <a:ext cx="850360" cy="909525"/>
              <a:chOff x="0" y="0"/>
              <a:chExt cx="850359" cy="909523"/>
            </a:xfrm>
          </p:grpSpPr>
          <p:sp>
            <p:nvSpPr>
              <p:cNvPr id="245"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244"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247"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249"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250"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4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4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24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24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2" fill="hold">
                                  <p:stCondLst>
                                    <p:cond delay="0"/>
                                  </p:stCondLst>
                                  <p:iterate type="el" backwards="0">
                                    <p:tmAbs val="0"/>
                                  </p:iterate>
                                  <p:childTnLst>
                                    <p:set>
                                      <p:cBhvr>
                                        <p:cTn id="31" fill="hold"/>
                                        <p:tgtEl>
                                          <p:spTgt spid="249">
                                            <p:bg/>
                                          </p:spTgt>
                                        </p:tgtEl>
                                        <p:attrNameLst>
                                          <p:attrName>style.visibility</p:attrName>
                                        </p:attrNameLst>
                                      </p:cBhvr>
                                      <p:to>
                                        <p:strVal val="visible"/>
                                      </p:to>
                                    </p:set>
                                  </p:childTnLst>
                                </p:cTn>
                              </p:par>
                              <p:par>
                                <p:cTn id="32" presetClass="entr" nodeType="withEffect" presetSubtype="0" presetID="1" grpId="2" fill="hold">
                                  <p:stCondLst>
                                    <p:cond delay="0"/>
                                  </p:stCondLst>
                                  <p:iterate type="el" backwards="0">
                                    <p:tmAbs val="0"/>
                                  </p:iterate>
                                  <p:childTnLst>
                                    <p:set>
                                      <p:cBhvr>
                                        <p:cTn id="33" fill="hold"/>
                                        <p:tgtEl>
                                          <p:spTgt spid="249">
                                            <p:txEl>
                                              <p:pRg st="0" end="0"/>
                                            </p:txEl>
                                          </p:spTgt>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2" fill="hold">
                                  <p:stCondLst>
                                    <p:cond delay="0"/>
                                  </p:stCondLst>
                                  <p:iterate type="el" backwards="0">
                                    <p:tmAbs val="0"/>
                                  </p:iterate>
                                  <p:childTnLst>
                                    <p:set>
                                      <p:cBhvr>
                                        <p:cTn id="36" fill="hold"/>
                                        <p:tgtEl>
                                          <p:spTgt spid="249">
                                            <p:txEl>
                                              <p:pRg st="1" end="1"/>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3" fill="hold">
                                  <p:stCondLst>
                                    <p:cond delay="0"/>
                                  </p:stCondLst>
                                  <p:iterate type="el" backwards="0">
                                    <p:tmAbs val="0"/>
                                  </p:iterate>
                                  <p:childTnLst>
                                    <p:set>
                                      <p:cBhvr>
                                        <p:cTn id="39" fill="hold"/>
                                        <p:tgtEl>
                                          <p:spTgt spid="25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2" fill="hold">
                                  <p:stCondLst>
                                    <p:cond delay="0"/>
                                  </p:stCondLst>
                                  <p:iterate type="el" backwards="0">
                                    <p:tmAbs val="0"/>
                                  </p:iterate>
                                  <p:childTnLst>
                                    <p:set>
                                      <p:cBhvr>
                                        <p:cTn id="43" fill="hold"/>
                                        <p:tgtEl>
                                          <p:spTgt spid="249">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2" fill="hold">
                                  <p:stCondLst>
                                    <p:cond delay="0"/>
                                  </p:stCondLst>
                                  <p:iterate type="el" backwards="0">
                                    <p:tmAbs val="0"/>
                                  </p:iterate>
                                  <p:childTnLst>
                                    <p:set>
                                      <p:cBhvr>
                                        <p:cTn id="47" fill="hold"/>
                                        <p:tgtEl>
                                          <p:spTgt spid="249">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4" fill="hold">
                                  <p:stCondLst>
                                    <p:cond delay="0"/>
                                  </p:stCondLst>
                                  <p:iterate type="el" backwards="0">
                                    <p:tmAbs val="0"/>
                                  </p:iterate>
                                  <p:childTnLst>
                                    <p:set>
                                      <p:cBhvr>
                                        <p:cTn id="51" fill="hold"/>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3"/>
      <p:bldP build="p" bldLvl="5" animBg="1" rev="0" advAuto="0" spid="242" grpId="1"/>
      <p:bldP build="p" bldLvl="5" animBg="1" rev="0" advAuto="0" spid="249" grpId="2"/>
      <p:bldP build="whole" bldLvl="1" animBg="1" rev="0" advAuto="0" spid="248"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 name="Phase 4: Defining the next step precisely"/>
          <p:cNvSpPr txBox="1"/>
          <p:nvPr>
            <p:ph type="body" idx="21"/>
          </p:nvPr>
        </p:nvSpPr>
        <p:spPr>
          <a:prstGeom prst="rect">
            <a:avLst/>
          </a:prstGeom>
        </p:spPr>
        <p:txBody>
          <a:bodyPr/>
          <a:lstStyle/>
          <a:p>
            <a:pPr/>
            <a:r>
              <a:t>Phase 4: Defining the next step precisely</a:t>
            </a:r>
          </a:p>
        </p:txBody>
      </p:sp>
      <p:sp>
        <p:nvSpPr>
          <p:cNvPr id="254" name="Situation A:…"/>
          <p:cNvSpPr txBox="1"/>
          <p:nvPr/>
        </p:nvSpPr>
        <p:spPr>
          <a:xfrm>
            <a:off x="1270000" y="2211018"/>
            <a:ext cx="10438782" cy="2230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defRPr i="1" sz="2000" u="sng">
                <a:uFill>
                  <a:solidFill>
                    <a:srgbClr val="000000"/>
                  </a:solidFill>
                </a:uFill>
                <a:latin typeface="Helvetica"/>
                <a:ea typeface="Helvetica"/>
                <a:cs typeface="Helvetica"/>
                <a:sym typeface="Helvetica"/>
              </a:defRPr>
            </a:pPr>
            <a:r>
              <a:t>Situation A:</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Coach: Which obstacles are you addressing now?</a:t>
            </a:r>
          </a:p>
          <a:p>
            <a:pPr algn="l" defTabSz="1295400">
              <a:spcBef>
                <a:spcPts val="1600"/>
              </a:spcBef>
              <a:defRPr b="0" i="1" sz="2000">
                <a:uFill>
                  <a:solidFill>
                    <a:srgbClr val="000000"/>
                  </a:solidFill>
                </a:uFill>
                <a:latin typeface="Helvetica"/>
                <a:ea typeface="Helvetica"/>
                <a:cs typeface="Helvetica"/>
                <a:sym typeface="Helvetica"/>
              </a:defRPr>
            </a:pPr>
            <a:r>
              <a:t>Improver: I don't know but we simply don’t hit the target precisely enough.</a:t>
            </a:r>
          </a:p>
          <a:p>
            <a:pPr algn="l" defTabSz="1295400">
              <a:spcBef>
                <a:spcPts val="1600"/>
              </a:spcBef>
              <a:defRPr i="1" sz="2000">
                <a:uFill>
                  <a:solidFill>
                    <a:srgbClr val="000000"/>
                  </a:solidFill>
                </a:uFill>
                <a:latin typeface="Helvetica"/>
                <a:ea typeface="Helvetica"/>
                <a:cs typeface="Helvetica"/>
                <a:sym typeface="Helvetica"/>
              </a:defRPr>
            </a:pPr>
            <a:r>
              <a:t>Coach: What is therefore your next step?</a:t>
            </a:r>
          </a:p>
          <a:p>
            <a:pPr algn="l" defTabSz="1295400">
              <a:spcBef>
                <a:spcPts val="1600"/>
              </a:spcBef>
              <a:defRPr i="1" sz="2000">
                <a:uFill>
                  <a:solidFill>
                    <a:srgbClr val="000000"/>
                  </a:solidFill>
                </a:uFill>
                <a:latin typeface="Helvetica"/>
                <a:ea typeface="Helvetica"/>
                <a:cs typeface="Helvetica"/>
                <a:sym typeface="Helvetica"/>
              </a:defRPr>
            </a:pPr>
            <a:r>
              <a:t>Improver: I will change the position of the clips on the hull.</a:t>
            </a:r>
          </a:p>
        </p:txBody>
      </p:sp>
      <p:sp>
        <p:nvSpPr>
          <p:cNvPr id="255" name="Situation B:…"/>
          <p:cNvSpPr txBox="1"/>
          <p:nvPr/>
        </p:nvSpPr>
        <p:spPr>
          <a:xfrm>
            <a:off x="1270000" y="4587410"/>
            <a:ext cx="10438782" cy="25349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defRPr i="1" sz="2000" u="sng">
                <a:uFill>
                  <a:solidFill>
                    <a:srgbClr val="000000"/>
                  </a:solidFill>
                </a:uFill>
                <a:latin typeface="Helvetica"/>
                <a:ea typeface="Helvetica"/>
                <a:cs typeface="Helvetica"/>
                <a:sym typeface="Helvetica"/>
              </a:defRPr>
            </a:pPr>
            <a:r>
              <a:t>Situation B:</a:t>
            </a:r>
          </a:p>
          <a:p>
            <a:pPr algn="l" defTabSz="1295400">
              <a:defRPr b="0" i="1" sz="2000">
                <a:uFill>
                  <a:solidFill>
                    <a:srgbClr val="000000"/>
                  </a:solidFill>
                </a:uFill>
                <a:latin typeface="Helvetica"/>
                <a:ea typeface="Helvetica"/>
                <a:cs typeface="Helvetica"/>
                <a:sym typeface="Helvetica"/>
              </a:defRPr>
            </a:pPr>
            <a:r>
              <a:t>Obstacle selected: The variation in throwing hight.</a:t>
            </a:r>
          </a:p>
          <a:p>
            <a:pPr algn="l" defTabSz="1295400">
              <a:defRPr b="0" i="1" sz="2000">
                <a:uFill>
                  <a:solidFill>
                    <a:srgbClr val="000000"/>
                  </a:solidFill>
                </a:uFill>
                <a:latin typeface="Helvetica"/>
                <a:ea typeface="Helvetica"/>
                <a:cs typeface="Helvetica"/>
                <a:sym typeface="Helvetica"/>
              </a:defRPr>
            </a:pPr>
            <a:r>
              <a:t>Coach: …and what exactly is the problem?</a:t>
            </a:r>
          </a:p>
          <a:p>
            <a:pPr algn="l" defTabSz="1295400">
              <a:spcBef>
                <a:spcPts val="1600"/>
              </a:spcBef>
              <a:defRPr b="0" i="1" sz="2000">
                <a:uFill>
                  <a:solidFill>
                    <a:srgbClr val="000000"/>
                  </a:solidFill>
                </a:uFill>
                <a:latin typeface="Helvetica"/>
                <a:ea typeface="Helvetica"/>
                <a:cs typeface="Helvetica"/>
                <a:sym typeface="Helvetica"/>
              </a:defRPr>
            </a:pPr>
            <a:r>
              <a:t>Improver: The team members probably throw each attempt at a different hight.</a:t>
            </a:r>
          </a:p>
          <a:p>
            <a:pPr algn="l" defTabSz="1295400">
              <a:spcBef>
                <a:spcPts val="1600"/>
              </a:spcBef>
              <a:defRPr i="1" sz="2000">
                <a:uFill>
                  <a:solidFill>
                    <a:srgbClr val="000000"/>
                  </a:solidFill>
                </a:uFill>
                <a:latin typeface="Helvetica"/>
                <a:ea typeface="Helvetica"/>
                <a:cs typeface="Helvetica"/>
                <a:sym typeface="Helvetica"/>
              </a:defRPr>
            </a:pPr>
            <a:r>
              <a:t>Coach: What is therefore your next step?</a:t>
            </a:r>
          </a:p>
          <a:p>
            <a:pPr algn="l" defTabSz="1295400">
              <a:spcBef>
                <a:spcPts val="1600"/>
              </a:spcBef>
              <a:defRPr i="1" sz="2000">
                <a:uFill>
                  <a:solidFill>
                    <a:srgbClr val="000000"/>
                  </a:solidFill>
                </a:uFill>
                <a:latin typeface="Helvetica"/>
                <a:ea typeface="Helvetica"/>
                <a:cs typeface="Helvetica"/>
                <a:sym typeface="Helvetica"/>
              </a:defRPr>
            </a:pPr>
            <a:r>
              <a:t>Improver: I will tell the team to aim more carefully.</a:t>
            </a:r>
          </a:p>
        </p:txBody>
      </p:sp>
      <p:grpSp>
        <p:nvGrpSpPr>
          <p:cNvPr id="260" name="Gruppieren"/>
          <p:cNvGrpSpPr/>
          <p:nvPr/>
        </p:nvGrpSpPr>
        <p:grpSpPr>
          <a:xfrm>
            <a:off x="101599" y="101599"/>
            <a:ext cx="1016504" cy="992362"/>
            <a:chOff x="-25400" y="-25400"/>
            <a:chExt cx="1016502" cy="992360"/>
          </a:xfrm>
        </p:grpSpPr>
        <p:grpSp>
          <p:nvGrpSpPr>
            <p:cNvPr id="258" name="Oval"/>
            <p:cNvGrpSpPr/>
            <p:nvPr/>
          </p:nvGrpSpPr>
          <p:grpSpPr>
            <a:xfrm>
              <a:off x="-25401" y="-25401"/>
              <a:ext cx="1016504" cy="992362"/>
              <a:chOff x="0" y="0"/>
              <a:chExt cx="1016502" cy="992360"/>
            </a:xfrm>
          </p:grpSpPr>
          <p:sp>
            <p:nvSpPr>
              <p:cNvPr id="257"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256"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259"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11</a:t>
              </a:r>
            </a:p>
          </p:txBody>
        </p:sp>
      </p:grpSp>
      <p:grpSp>
        <p:nvGrpSpPr>
          <p:cNvPr id="265" name="Gruppieren"/>
          <p:cNvGrpSpPr/>
          <p:nvPr/>
        </p:nvGrpSpPr>
        <p:grpSpPr>
          <a:xfrm>
            <a:off x="356238" y="3271665"/>
            <a:ext cx="850360" cy="909525"/>
            <a:chOff x="-62861" y="-108252"/>
            <a:chExt cx="850359" cy="909523"/>
          </a:xfrm>
        </p:grpSpPr>
        <p:grpSp>
          <p:nvGrpSpPr>
            <p:cNvPr id="263" name="Pfeil"/>
            <p:cNvGrpSpPr/>
            <p:nvPr/>
          </p:nvGrpSpPr>
          <p:grpSpPr>
            <a:xfrm flipH="1">
              <a:off x="-62862" y="-108253"/>
              <a:ext cx="850360" cy="909525"/>
              <a:chOff x="0" y="0"/>
              <a:chExt cx="850359" cy="909523"/>
            </a:xfrm>
          </p:grpSpPr>
          <p:sp>
            <p:nvSpPr>
              <p:cNvPr id="262"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261"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264"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266"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267" name="Linie"/>
          <p:cNvSpPr/>
          <p:nvPr/>
        </p:nvSpPr>
        <p:spPr>
          <a:xfrm>
            <a:off x="1241506" y="4514299"/>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grpSp>
        <p:nvGrpSpPr>
          <p:cNvPr id="272" name="Gruppieren"/>
          <p:cNvGrpSpPr/>
          <p:nvPr/>
        </p:nvGrpSpPr>
        <p:grpSpPr>
          <a:xfrm>
            <a:off x="356238" y="5947536"/>
            <a:ext cx="850360" cy="909525"/>
            <a:chOff x="-62861" y="-108252"/>
            <a:chExt cx="850359" cy="909523"/>
          </a:xfrm>
        </p:grpSpPr>
        <p:grpSp>
          <p:nvGrpSpPr>
            <p:cNvPr id="270" name="Pfeil"/>
            <p:cNvGrpSpPr/>
            <p:nvPr/>
          </p:nvGrpSpPr>
          <p:grpSpPr>
            <a:xfrm flipH="1">
              <a:off x="-62862" y="-108253"/>
              <a:ext cx="850360" cy="909525"/>
              <a:chOff x="0" y="0"/>
              <a:chExt cx="850359" cy="909523"/>
            </a:xfrm>
          </p:grpSpPr>
          <p:sp>
            <p:nvSpPr>
              <p:cNvPr id="269"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268"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271"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273" name="Linie"/>
          <p:cNvSpPr/>
          <p:nvPr/>
        </p:nvSpPr>
        <p:spPr>
          <a:xfrm>
            <a:off x="1241506" y="7453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5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66">
                                            <p:bg/>
                                          </p:spTgt>
                                        </p:tgtEl>
                                        <p:attrNameLst>
                                          <p:attrName>style.visibility</p:attrName>
                                        </p:attrNameLst>
                                      </p:cBhvr>
                                      <p:to>
                                        <p:strVal val="visible"/>
                                      </p:to>
                                    </p:set>
                                  </p:childTnLst>
                                </p:cTn>
                              </p:par>
                              <p:par>
                                <p:cTn id="18" presetClass="entr" nodeType="withEffect" presetSubtype="0" presetID="1" grpId="4" fill="hold">
                                  <p:stCondLst>
                                    <p:cond delay="0"/>
                                  </p:stCondLst>
                                  <p:iterate type="el" backwards="0">
                                    <p:tmAbs val="0"/>
                                  </p:iterate>
                                  <p:childTnLst>
                                    <p:set>
                                      <p:cBhvr>
                                        <p:cTn id="19" fill="hold"/>
                                        <p:tgtEl>
                                          <p:spTgt spid="266">
                                            <p:txEl>
                                              <p:pRg st="0" end="0"/>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273"/>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4" fill="hold">
                                  <p:stCondLst>
                                    <p:cond delay="0"/>
                                  </p:stCondLst>
                                  <p:iterate type="el" backwards="0">
                                    <p:tmAbs val="0"/>
                                  </p:iterate>
                                  <p:childTnLst>
                                    <p:set>
                                      <p:cBhvr>
                                        <p:cTn id="25" fill="hold"/>
                                        <p:tgtEl>
                                          <p:spTgt spid="26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4" fill="hold">
                                  <p:stCondLst>
                                    <p:cond delay="0"/>
                                  </p:stCondLst>
                                  <p:iterate type="el" backwards="0">
                                    <p:tmAbs val="0"/>
                                  </p:iterate>
                                  <p:childTnLst>
                                    <p:set>
                                      <p:cBhvr>
                                        <p:cTn id="29" fill="hold"/>
                                        <p:tgtEl>
                                          <p:spTgt spid="266">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4" fill="hold">
                                  <p:stCondLst>
                                    <p:cond delay="0"/>
                                  </p:stCondLst>
                                  <p:iterate type="el" backwards="0">
                                    <p:tmAbs val="0"/>
                                  </p:iterate>
                                  <p:childTnLst>
                                    <p:set>
                                      <p:cBhvr>
                                        <p:cTn id="33" fill="hold"/>
                                        <p:tgtEl>
                                          <p:spTgt spid="266">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6" fill="hold">
                                  <p:stCondLst>
                                    <p:cond delay="0"/>
                                  </p:stCondLst>
                                  <p:iterate type="el" backwards="0">
                                    <p:tmAbs val="0"/>
                                  </p:iterate>
                                  <p:childTnLst>
                                    <p:set>
                                      <p:cBhvr>
                                        <p:cTn id="37" fill="hold"/>
                                        <p:tgtEl>
                                          <p:spTgt spid="265"/>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7" fill="hold">
                                  <p:stCondLst>
                                    <p:cond delay="0"/>
                                  </p:stCondLst>
                                  <p:iterate type="el" backwards="0">
                                    <p:tmAbs val="0"/>
                                  </p:iterate>
                                  <p:childTnLst>
                                    <p:set>
                                      <p:cBhvr>
                                        <p:cTn id="40" fill="hold"/>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6"/>
      <p:bldP build="whole" bldLvl="1" animBg="1" rev="0" advAuto="0" spid="255" grpId="3"/>
      <p:bldP build="whole" bldLvl="1" animBg="1" rev="0" advAuto="0" spid="273" grpId="5"/>
      <p:bldP build="whole" bldLvl="1" animBg="1" rev="0" advAuto="0" spid="267" grpId="1"/>
      <p:bldP build="p" bldLvl="5" animBg="1" rev="0" advAuto="0" spid="266" grpId="4"/>
      <p:bldP build="whole" bldLvl="1" animBg="1" rev="0" advAuto="0" spid="272" grpId="7"/>
      <p:bldP build="whole" bldLvl="1" animBg="1" rev="0" advAuto="0" spid="254"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6" name="Phase 4: Defining the next step precisely"/>
          <p:cNvSpPr txBox="1"/>
          <p:nvPr>
            <p:ph type="body" idx="21"/>
          </p:nvPr>
        </p:nvSpPr>
        <p:spPr>
          <a:prstGeom prst="rect">
            <a:avLst/>
          </a:prstGeom>
        </p:spPr>
        <p:txBody>
          <a:bodyPr/>
          <a:lstStyle/>
          <a:p>
            <a:pPr/>
            <a:r>
              <a:t>Phase 4: Defining the next step precisely</a:t>
            </a:r>
          </a:p>
        </p:txBody>
      </p:sp>
      <p:sp>
        <p:nvSpPr>
          <p:cNvPr id="277" name="Obstacle: The variation in throwing hight leads to a variation in flight distance.…"/>
          <p:cNvSpPr txBox="1"/>
          <p:nvPr/>
        </p:nvSpPr>
        <p:spPr>
          <a:xfrm>
            <a:off x="1270000" y="1553865"/>
            <a:ext cx="10543652" cy="3347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 </a:t>
            </a:r>
          </a:p>
          <a:p>
            <a:pPr algn="l" defTabSz="1295400">
              <a:buClr>
                <a:srgbClr val="000000"/>
              </a:buClr>
              <a:buFont typeface="Helvetica Light"/>
              <a:defRPr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Obstacle: The variation in throwing hight leads to a variation in flight distance.</a:t>
            </a: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Coach: …and what exactly is the problem?</a:t>
            </a: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Improver: I don’t know but obviously each team members uses a different throwing technique.</a:t>
            </a: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Coach: Don’t worry. Let’s find out quickly. What is therefor your next step to find out?</a:t>
            </a: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p:txBody>
      </p:sp>
      <p:sp>
        <p:nvSpPr>
          <p:cNvPr id="278" name="I will observe the process again.…"/>
          <p:cNvSpPr txBox="1"/>
          <p:nvPr/>
        </p:nvSpPr>
        <p:spPr>
          <a:xfrm>
            <a:off x="1283009" y="5022902"/>
            <a:ext cx="10438782" cy="1417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will observe the process again.</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will find out why the throwing hight varies.</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will observe the team members.</a:t>
            </a:r>
          </a:p>
        </p:txBody>
      </p:sp>
      <p:grpSp>
        <p:nvGrpSpPr>
          <p:cNvPr id="283" name="Gruppieren"/>
          <p:cNvGrpSpPr/>
          <p:nvPr/>
        </p:nvGrpSpPr>
        <p:grpSpPr>
          <a:xfrm>
            <a:off x="101599" y="101599"/>
            <a:ext cx="1016504" cy="992362"/>
            <a:chOff x="-25400" y="-25400"/>
            <a:chExt cx="1016502" cy="992360"/>
          </a:xfrm>
        </p:grpSpPr>
        <p:grpSp>
          <p:nvGrpSpPr>
            <p:cNvPr id="281" name="Oval"/>
            <p:cNvGrpSpPr/>
            <p:nvPr/>
          </p:nvGrpSpPr>
          <p:grpSpPr>
            <a:xfrm>
              <a:off x="-25401" y="-25401"/>
              <a:ext cx="1016504" cy="992362"/>
              <a:chOff x="0" y="0"/>
              <a:chExt cx="1016502" cy="992360"/>
            </a:xfrm>
          </p:grpSpPr>
          <p:sp>
            <p:nvSpPr>
              <p:cNvPr id="280"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279"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282"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12</a:t>
              </a:r>
            </a:p>
          </p:txBody>
        </p:sp>
      </p:grpSp>
      <p:grpSp>
        <p:nvGrpSpPr>
          <p:cNvPr id="288" name="Gruppieren"/>
          <p:cNvGrpSpPr/>
          <p:nvPr/>
        </p:nvGrpSpPr>
        <p:grpSpPr>
          <a:xfrm>
            <a:off x="355550" y="3746533"/>
            <a:ext cx="850360" cy="909525"/>
            <a:chOff x="-62861" y="-108252"/>
            <a:chExt cx="850359" cy="909523"/>
          </a:xfrm>
        </p:grpSpPr>
        <p:grpSp>
          <p:nvGrpSpPr>
            <p:cNvPr id="286" name="Pfeil"/>
            <p:cNvGrpSpPr/>
            <p:nvPr/>
          </p:nvGrpSpPr>
          <p:grpSpPr>
            <a:xfrm flipH="1">
              <a:off x="-62862" y="-108253"/>
              <a:ext cx="850360" cy="909525"/>
              <a:chOff x="0" y="0"/>
              <a:chExt cx="850359" cy="909523"/>
            </a:xfrm>
          </p:grpSpPr>
          <p:sp>
            <p:nvSpPr>
              <p:cNvPr id="285"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284"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287"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289"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290"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8">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27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27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27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289">
                                            <p:bg/>
                                          </p:spTgt>
                                        </p:tgtEl>
                                        <p:attrNameLst>
                                          <p:attrName>style.visibility</p:attrName>
                                        </p:attrNameLst>
                                      </p:cBhvr>
                                      <p:to>
                                        <p:strVal val="visible"/>
                                      </p:to>
                                    </p:set>
                                  </p:childTnLst>
                                </p:cTn>
                              </p:par>
                              <p:par>
                                <p:cTn id="25" presetClass="entr" nodeType="withEffect" presetSubtype="0" presetID="1" grpId="3" fill="hold">
                                  <p:stCondLst>
                                    <p:cond delay="0"/>
                                  </p:stCondLst>
                                  <p:iterate type="el" backwards="0">
                                    <p:tmAbs val="0"/>
                                  </p:iterate>
                                  <p:childTnLst>
                                    <p:set>
                                      <p:cBhvr>
                                        <p:cTn id="26" fill="hold"/>
                                        <p:tgtEl>
                                          <p:spTgt spid="289">
                                            <p:txEl>
                                              <p:pRg st="0" end="0"/>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4" fill="hold">
                                  <p:stCondLst>
                                    <p:cond delay="0"/>
                                  </p:stCondLst>
                                  <p:iterate type="el" backwards="0">
                                    <p:tmAbs val="0"/>
                                  </p:iterate>
                                  <p:childTnLst>
                                    <p:set>
                                      <p:cBhvr>
                                        <p:cTn id="29" fill="hold"/>
                                        <p:tgtEl>
                                          <p:spTgt spid="290"/>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3" fill="hold">
                                  <p:stCondLst>
                                    <p:cond delay="0"/>
                                  </p:stCondLst>
                                  <p:iterate type="el" backwards="0">
                                    <p:tmAbs val="0"/>
                                  </p:iterate>
                                  <p:childTnLst>
                                    <p:set>
                                      <p:cBhvr>
                                        <p:cTn id="32" fill="hold"/>
                                        <p:tgtEl>
                                          <p:spTgt spid="28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28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3" fill="hold">
                                  <p:stCondLst>
                                    <p:cond delay="0"/>
                                  </p:stCondLst>
                                  <p:iterate type="el" backwards="0">
                                    <p:tmAbs val="0"/>
                                  </p:iterate>
                                  <p:childTnLst>
                                    <p:set>
                                      <p:cBhvr>
                                        <p:cTn id="40" fill="hold"/>
                                        <p:tgtEl>
                                          <p:spTgt spid="28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5" fill="hold">
                                  <p:stCondLst>
                                    <p:cond delay="0"/>
                                  </p:stCondLst>
                                  <p:iterate type="el" backwards="0">
                                    <p:tmAbs val="0"/>
                                  </p:iterate>
                                  <p:childTnLst>
                                    <p:set>
                                      <p:cBhvr>
                                        <p:cTn id="44" fill="hold"/>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P build="whole" bldLvl="1" animBg="1" rev="0" advAuto="0" spid="290" grpId="4"/>
      <p:bldP build="whole" bldLvl="1" animBg="1" rev="0" advAuto="0" spid="288" grpId="5"/>
      <p:bldP build="p" bldLvl="5" animBg="1" rev="0" advAuto="0" spid="278" grpId="2"/>
      <p:bldP build="p" bldLvl="5" animBg="1" rev="0" advAuto="0" spid="289"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3" name="Phase 4: Planing the next step precisely."/>
          <p:cNvSpPr txBox="1"/>
          <p:nvPr>
            <p:ph type="body" idx="21"/>
          </p:nvPr>
        </p:nvSpPr>
        <p:spPr>
          <a:prstGeom prst="rect">
            <a:avLst/>
          </a:prstGeom>
        </p:spPr>
        <p:txBody>
          <a:bodyPr/>
          <a:lstStyle/>
          <a:p>
            <a:pPr/>
            <a:r>
              <a:t>Phase 4: Planing the next step precisely.</a:t>
            </a:r>
          </a:p>
        </p:txBody>
      </p:sp>
      <p:grpSp>
        <p:nvGrpSpPr>
          <p:cNvPr id="298" name="Gruppieren"/>
          <p:cNvGrpSpPr/>
          <p:nvPr/>
        </p:nvGrpSpPr>
        <p:grpSpPr>
          <a:xfrm>
            <a:off x="101599" y="101599"/>
            <a:ext cx="1016504" cy="992362"/>
            <a:chOff x="-25400" y="-25400"/>
            <a:chExt cx="1016502" cy="992360"/>
          </a:xfrm>
        </p:grpSpPr>
        <p:grpSp>
          <p:nvGrpSpPr>
            <p:cNvPr id="296" name="Oval"/>
            <p:cNvGrpSpPr/>
            <p:nvPr/>
          </p:nvGrpSpPr>
          <p:grpSpPr>
            <a:xfrm>
              <a:off x="-25401" y="-25401"/>
              <a:ext cx="1016504" cy="992362"/>
              <a:chOff x="0" y="0"/>
              <a:chExt cx="1016502" cy="992360"/>
            </a:xfrm>
          </p:grpSpPr>
          <p:sp>
            <p:nvSpPr>
              <p:cNvPr id="295"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294"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297"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13</a:t>
              </a:r>
            </a:p>
          </p:txBody>
        </p:sp>
      </p:grpSp>
      <p:sp>
        <p:nvSpPr>
          <p:cNvPr id="299" name="Chosen Obstacle: Variation of launching hight leads to ±12in variation in throwing distance…"/>
          <p:cNvSpPr txBox="1"/>
          <p:nvPr/>
        </p:nvSpPr>
        <p:spPr>
          <a:xfrm>
            <a:off x="1270000" y="1626516"/>
            <a:ext cx="10543652" cy="2331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 </a:t>
            </a:r>
          </a:p>
          <a:p>
            <a:pPr algn="l" defTabSz="1295400">
              <a:buClr>
                <a:srgbClr val="000000"/>
              </a:buClr>
              <a:buFont typeface="Helvetica Light"/>
              <a:defRPr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rPr b="1"/>
              <a:t>Chosen Obstacle:</a:t>
            </a:r>
            <a:r>
              <a:t> Variation of launching hight leads to ±12in variation in throwing distance</a:t>
            </a: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rPr b="1"/>
              <a:t>Root cause:</a:t>
            </a:r>
            <a:r>
              <a:t> The team members can’t recognize the correct launching hight when throwing.</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What is therefore your next step?</a:t>
            </a:r>
          </a:p>
        </p:txBody>
      </p:sp>
      <p:sp>
        <p:nvSpPr>
          <p:cNvPr id="300" name="Improver:…"/>
          <p:cNvSpPr txBox="1"/>
          <p:nvPr/>
        </p:nvSpPr>
        <p:spPr>
          <a:xfrm>
            <a:off x="1270000" y="3988968"/>
            <a:ext cx="10914230" cy="2230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will order a fixture that prevents launching below the correct launching hight.  Additionally we will add a guid rail to this fixture to limit the lateral launching angle.</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We will define a standard for the launching hight.</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will train the team members of all three shifts to launch at the correct position.</a:t>
            </a:r>
          </a:p>
        </p:txBody>
      </p:sp>
      <p:sp>
        <p:nvSpPr>
          <p:cNvPr id="301" name="Linie"/>
          <p:cNvSpPr/>
          <p:nvPr/>
        </p:nvSpPr>
        <p:spPr>
          <a:xfrm>
            <a:off x="1588314" y="3196514"/>
            <a:ext cx="10312558" cy="1"/>
          </a:xfrm>
          <a:prstGeom prst="line">
            <a:avLst/>
          </a:prstGeom>
          <a:ln w="25400">
            <a:solidFill>
              <a:srgbClr val="000000"/>
            </a:solidFill>
            <a:custDash>
              <a:ds d="200000" sp="200000"/>
            </a:custDash>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grpSp>
        <p:nvGrpSpPr>
          <p:cNvPr id="306" name="Gruppieren"/>
          <p:cNvGrpSpPr/>
          <p:nvPr/>
        </p:nvGrpSpPr>
        <p:grpSpPr>
          <a:xfrm>
            <a:off x="356238" y="3302595"/>
            <a:ext cx="850360" cy="909525"/>
            <a:chOff x="-62861" y="-108252"/>
            <a:chExt cx="850359" cy="909523"/>
          </a:xfrm>
        </p:grpSpPr>
        <p:grpSp>
          <p:nvGrpSpPr>
            <p:cNvPr id="304" name="Pfeil"/>
            <p:cNvGrpSpPr/>
            <p:nvPr/>
          </p:nvGrpSpPr>
          <p:grpSpPr>
            <a:xfrm flipH="1">
              <a:off x="-62862" y="-108253"/>
              <a:ext cx="850360" cy="909525"/>
              <a:chOff x="0" y="0"/>
              <a:chExt cx="850359" cy="909523"/>
            </a:xfrm>
          </p:grpSpPr>
          <p:sp>
            <p:nvSpPr>
              <p:cNvPr id="303"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02"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05"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307"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308"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0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300">
                                            <p:bg/>
                                          </p:spTgt>
                                        </p:tgtEl>
                                        <p:attrNameLst>
                                          <p:attrName>style.visibility</p:attrName>
                                        </p:attrNameLst>
                                      </p:cBhvr>
                                      <p:to>
                                        <p:strVal val="visible"/>
                                      </p:to>
                                    </p:set>
                                  </p:childTnLst>
                                </p:cTn>
                              </p:par>
                              <p:par>
                                <p:cTn id="14" presetClass="entr" nodeType="withEffect" presetSubtype="0" presetID="1" grpId="3" fill="hold">
                                  <p:stCondLst>
                                    <p:cond delay="0"/>
                                  </p:stCondLst>
                                  <p:iterate type="el" backwards="0">
                                    <p:tmAbs val="0"/>
                                  </p:iterate>
                                  <p:childTnLst>
                                    <p:set>
                                      <p:cBhvr>
                                        <p:cTn id="15" fill="hold"/>
                                        <p:tgtEl>
                                          <p:spTgt spid="300">
                                            <p:txEl>
                                              <p:pRg st="0" end="0"/>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30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3" fill="hold">
                                  <p:stCondLst>
                                    <p:cond delay="0"/>
                                  </p:stCondLst>
                                  <p:iterate type="el" backwards="0">
                                    <p:tmAbs val="0"/>
                                  </p:iterate>
                                  <p:childTnLst>
                                    <p:set>
                                      <p:cBhvr>
                                        <p:cTn id="22" fill="hold"/>
                                        <p:tgtEl>
                                          <p:spTgt spid="30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3" fill="hold">
                                  <p:stCondLst>
                                    <p:cond delay="0"/>
                                  </p:stCondLst>
                                  <p:iterate type="el" backwards="0">
                                    <p:tmAbs val="0"/>
                                  </p:iterate>
                                  <p:childTnLst>
                                    <p:set>
                                      <p:cBhvr>
                                        <p:cTn id="26" fill="hold"/>
                                        <p:tgtEl>
                                          <p:spTgt spid="30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307">
                                            <p:bg/>
                                          </p:spTgt>
                                        </p:tgtEl>
                                        <p:attrNameLst>
                                          <p:attrName>style.visibility</p:attrName>
                                        </p:attrNameLst>
                                      </p:cBhvr>
                                      <p:to>
                                        <p:strVal val="visible"/>
                                      </p:to>
                                    </p:set>
                                  </p:childTnLst>
                                </p:cTn>
                              </p:par>
                              <p:par>
                                <p:cTn id="31" presetClass="entr" nodeType="withEffect" presetSubtype="0" presetID="1" grpId="4" fill="hold">
                                  <p:stCondLst>
                                    <p:cond delay="0"/>
                                  </p:stCondLst>
                                  <p:iterate type="el" backwards="0">
                                    <p:tmAbs val="0"/>
                                  </p:iterate>
                                  <p:childTnLst>
                                    <p:set>
                                      <p:cBhvr>
                                        <p:cTn id="32" fill="hold"/>
                                        <p:tgtEl>
                                          <p:spTgt spid="307">
                                            <p:txEl>
                                              <p:pRg st="0" end="0"/>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4" fill="hold">
                                  <p:stCondLst>
                                    <p:cond delay="0"/>
                                  </p:stCondLst>
                                  <p:iterate type="el" backwards="0">
                                    <p:tmAbs val="0"/>
                                  </p:iterate>
                                  <p:childTnLst>
                                    <p:set>
                                      <p:cBhvr>
                                        <p:cTn id="35" fill="hold"/>
                                        <p:tgtEl>
                                          <p:spTgt spid="307">
                                            <p:txEl>
                                              <p:pRg st="1" end="1"/>
                                            </p:txEl>
                                          </p:spTgt>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5" fill="hold">
                                  <p:stCondLst>
                                    <p:cond delay="0"/>
                                  </p:stCondLst>
                                  <p:iterate type="el" backwards="0">
                                    <p:tmAbs val="0"/>
                                  </p:iterate>
                                  <p:childTnLst>
                                    <p:set>
                                      <p:cBhvr>
                                        <p:cTn id="38" fill="hold"/>
                                        <p:tgtEl>
                                          <p:spTgt spid="3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4" fill="hold">
                                  <p:stCondLst>
                                    <p:cond delay="0"/>
                                  </p:stCondLst>
                                  <p:iterate type="el" backwards="0">
                                    <p:tmAbs val="0"/>
                                  </p:iterate>
                                  <p:childTnLst>
                                    <p:set>
                                      <p:cBhvr>
                                        <p:cTn id="42" fill="hold"/>
                                        <p:tgtEl>
                                          <p:spTgt spid="30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4" fill="hold">
                                  <p:stCondLst>
                                    <p:cond delay="0"/>
                                  </p:stCondLst>
                                  <p:iterate type="el" backwards="0">
                                    <p:tmAbs val="0"/>
                                  </p:iterate>
                                  <p:childTnLst>
                                    <p:set>
                                      <p:cBhvr>
                                        <p:cTn id="46" fill="hold"/>
                                        <p:tgtEl>
                                          <p:spTgt spid="30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6" fill="hold">
                                  <p:stCondLst>
                                    <p:cond delay="0"/>
                                  </p:stCondLst>
                                  <p:iterate type="el" backwards="0">
                                    <p:tmAbs val="0"/>
                                  </p:iterate>
                                  <p:childTnLst>
                                    <p:set>
                                      <p:cBhvr>
                                        <p:cTn id="50"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2"/>
      <p:bldP build="whole" bldLvl="1" animBg="1" rev="0" advAuto="0" spid="299" grpId="1"/>
      <p:bldP build="p" bldLvl="5" animBg="1" rev="0" advAuto="0" spid="300" grpId="3"/>
      <p:bldP build="p" bldLvl="5" animBg="1" rev="0" advAuto="0" spid="307" grpId="4"/>
      <p:bldP build="whole" bldLvl="1" animBg="1" rev="0" advAuto="0" spid="308" grpId="5"/>
      <p:bldP build="whole" bldLvl="1" animBg="1" rev="0" advAuto="0" spid="306" grpId="6"/>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1" name="Phase 4: Defining the next step precisely"/>
          <p:cNvSpPr txBox="1"/>
          <p:nvPr>
            <p:ph type="body" idx="21"/>
          </p:nvPr>
        </p:nvSpPr>
        <p:spPr>
          <a:prstGeom prst="rect">
            <a:avLst/>
          </a:prstGeom>
        </p:spPr>
        <p:txBody>
          <a:bodyPr/>
          <a:lstStyle/>
          <a:p>
            <a:pPr/>
            <a:r>
              <a:t>Phase 4: Defining the next step precisely</a:t>
            </a:r>
          </a:p>
        </p:txBody>
      </p:sp>
      <p:grpSp>
        <p:nvGrpSpPr>
          <p:cNvPr id="316" name="Gruppieren"/>
          <p:cNvGrpSpPr/>
          <p:nvPr/>
        </p:nvGrpSpPr>
        <p:grpSpPr>
          <a:xfrm>
            <a:off x="101599" y="101599"/>
            <a:ext cx="1016504" cy="992362"/>
            <a:chOff x="-25400" y="-25400"/>
            <a:chExt cx="1016502" cy="992360"/>
          </a:xfrm>
        </p:grpSpPr>
        <p:grpSp>
          <p:nvGrpSpPr>
            <p:cNvPr id="314" name="Oval"/>
            <p:cNvGrpSpPr/>
            <p:nvPr/>
          </p:nvGrpSpPr>
          <p:grpSpPr>
            <a:xfrm>
              <a:off x="-25401" y="-25401"/>
              <a:ext cx="1016504" cy="992362"/>
              <a:chOff x="0" y="0"/>
              <a:chExt cx="1016502" cy="992360"/>
            </a:xfrm>
          </p:grpSpPr>
          <p:sp>
            <p:nvSpPr>
              <p:cNvPr id="313"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312"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315"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14</a:t>
              </a:r>
            </a:p>
          </p:txBody>
        </p:sp>
      </p:grpSp>
      <p:grpSp>
        <p:nvGrpSpPr>
          <p:cNvPr id="319" name="Gruppieren"/>
          <p:cNvGrpSpPr/>
          <p:nvPr/>
        </p:nvGrpSpPr>
        <p:grpSpPr>
          <a:xfrm>
            <a:off x="1098151" y="1441274"/>
            <a:ext cx="10438782" cy="1270001"/>
            <a:chOff x="0" y="246586"/>
            <a:chExt cx="10438781" cy="1270000"/>
          </a:xfrm>
        </p:grpSpPr>
        <p:sp>
          <p:nvSpPr>
            <p:cNvPr id="317" name="Coach: Which obstacles are preventing you from reaching the target condition?…"/>
            <p:cNvSpPr/>
            <p:nvPr/>
          </p:nvSpPr>
          <p:spPr>
            <a:xfrm>
              <a:off x="0" y="1451635"/>
              <a:ext cx="1043878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38100" cap="flat">
              <a:solidFill>
                <a:srgbClr val="007600"/>
              </a:solidFill>
              <a:prstDash val="solid"/>
              <a:round/>
            </a:ln>
            <a:effectLst/>
            <a:extLst>
              <a:ext uri="{C572A759-6A51-4108-AA02-DFA0A04FC94B}">
                <ma14:wrappingTextBoxFlag xmlns:ma14="http://schemas.microsoft.com/office/mac/drawingml/2011/main" val="1"/>
              </a:ext>
            </a:extLst>
          </p:spPr>
          <p:txBody>
            <a:bodyPr wrap="square" lIns="48285" tIns="48285" rIns="48285" bIns="48285" numCol="1" anchor="ctr">
              <a:spAutoFit/>
            </a:bodyPr>
            <a:lstStyle/>
            <a:p>
              <a:pPr lvl="1" indent="635000" algn="l" defTabSz="1295400">
                <a:spcBef>
                  <a:spcPts val="600"/>
                </a:spcBef>
                <a:defRPr b="0" i="1" sz="2000">
                  <a:uFill>
                    <a:solidFill>
                      <a:srgbClr val="000000"/>
                    </a:solidFill>
                  </a:uFill>
                  <a:latin typeface="Helvetica"/>
                  <a:ea typeface="Helvetica"/>
                  <a:cs typeface="Helvetica"/>
                  <a:sym typeface="Helvetica"/>
                </a:defRPr>
              </a:pPr>
              <a:r>
                <a:t>Coach: Which obstacles are preventing you from reaching the target condition?</a:t>
              </a:r>
            </a:p>
            <a:p>
              <a:pPr lvl="1" indent="635000" algn="l" defTabSz="1295400">
                <a:spcBef>
                  <a:spcPts val="600"/>
                </a:spcBef>
                <a:defRPr b="0" i="1" sz="2000">
                  <a:uFill>
                    <a:solidFill>
                      <a:srgbClr val="000000"/>
                    </a:solidFill>
                  </a:uFill>
                  <a:latin typeface="Helvetica"/>
                  <a:ea typeface="Helvetica"/>
                  <a:cs typeface="Helvetica"/>
                  <a:sym typeface="Helvetica"/>
                </a:defRPr>
              </a:pPr>
              <a:r>
                <a:t>Improver: I don’t know precisely yet but we simply don’t hit the target.</a:t>
              </a:r>
            </a:p>
            <a:p>
              <a:pPr lvl="1" indent="635000" algn="l" defTabSz="1295400">
                <a:spcBef>
                  <a:spcPts val="600"/>
                </a:spcBef>
                <a:defRPr b="0" i="1" sz="2000">
                  <a:uFill>
                    <a:solidFill>
                      <a:srgbClr val="000000"/>
                    </a:solidFill>
                  </a:uFill>
                  <a:latin typeface="Helvetica"/>
                  <a:ea typeface="Helvetica"/>
                  <a:cs typeface="Helvetica"/>
                  <a:sym typeface="Helvetica"/>
                </a:defRPr>
              </a:pPr>
              <a:r>
                <a:t>Coach: What is therefore your next step?</a:t>
              </a:r>
            </a:p>
            <a:p>
              <a:pPr lvl="1" indent="635000" algn="l" defTabSz="1295400">
                <a:spcBef>
                  <a:spcPts val="1600"/>
                </a:spcBef>
                <a:defRPr b="0" i="1" sz="2000">
                  <a:uFill>
                    <a:solidFill>
                      <a:srgbClr val="000000"/>
                    </a:solidFill>
                  </a:uFill>
                  <a:latin typeface="Helvetica"/>
                  <a:ea typeface="Helvetica"/>
                  <a:cs typeface="Helvetica"/>
                  <a:sym typeface="Helvetica"/>
                </a:defRPr>
              </a:pPr>
              <a:r>
                <a:t>Improver: I will observe the process more closely to find out which parameters are influencing the flight distance and the cross deviation. </a:t>
              </a:r>
            </a:p>
            <a:p>
              <a:pPr lvl="1" indent="635000" algn="l" defTabSz="1295400">
                <a:spcBef>
                  <a:spcPts val="1600"/>
                </a:spcBef>
                <a:defRPr i="1" sz="2000">
                  <a:uFill>
                    <a:solidFill>
                      <a:srgbClr val="000000"/>
                    </a:solidFill>
                  </a:uFill>
                  <a:latin typeface="Helvetica"/>
                  <a:ea typeface="Helvetica"/>
                  <a:cs typeface="Helvetica"/>
                  <a:sym typeface="Helvetica"/>
                </a:defRPr>
              </a:pPr>
              <a:r>
                <a:t>Coach: …and what do you expect?</a:t>
              </a:r>
            </a:p>
            <a:p>
              <a:pPr lvl="1" indent="635000" algn="l" defTabSz="1295400">
                <a:spcBef>
                  <a:spcPts val="1600"/>
                </a:spcBef>
                <a:defRPr i="1" sz="2000">
                  <a:uFill>
                    <a:solidFill>
                      <a:srgbClr val="000000"/>
                    </a:solidFill>
                  </a:uFill>
                  <a:latin typeface="Helvetica"/>
                  <a:ea typeface="Helvetica"/>
                  <a:cs typeface="Helvetica"/>
                  <a:sym typeface="Helvetica"/>
                </a:defRPr>
              </a:pPr>
              <a:r>
                <a:t>Improver: </a:t>
              </a:r>
              <a:r>
                <a:rPr b="0"/>
                <a:t>The hit rate will improve.</a:t>
              </a:r>
            </a:p>
          </p:txBody>
        </p:sp>
        <p:sp>
          <p:nvSpPr>
            <p:cNvPr id="318" name="(A)"/>
            <p:cNvSpPr/>
            <p:nvPr/>
          </p:nvSpPr>
          <p:spPr>
            <a:xfrm>
              <a:off x="53215" y="24658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285" tIns="48285" rIns="48285" bIns="48285" numCol="1" anchor="ctr">
              <a:spAutoFit/>
            </a:bodyPr>
            <a:lstStyle>
              <a:lvl1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lvl1pPr>
            </a:lstStyle>
            <a:p>
              <a:pPr/>
              <a:r>
                <a:t>(A)</a:t>
              </a:r>
            </a:p>
          </p:txBody>
        </p:sp>
      </p:grpSp>
      <p:grpSp>
        <p:nvGrpSpPr>
          <p:cNvPr id="322" name="Gruppieren"/>
          <p:cNvGrpSpPr/>
          <p:nvPr/>
        </p:nvGrpSpPr>
        <p:grpSpPr>
          <a:xfrm>
            <a:off x="1089553" y="4461518"/>
            <a:ext cx="10438783" cy="1426966"/>
            <a:chOff x="0" y="221520"/>
            <a:chExt cx="10438781" cy="1426964"/>
          </a:xfrm>
        </p:grpSpPr>
        <p:sp>
          <p:nvSpPr>
            <p:cNvPr id="320" name="Obstacle: The variation in throwing hight.…"/>
            <p:cNvSpPr/>
            <p:nvPr/>
          </p:nvSpPr>
          <p:spPr>
            <a:xfrm>
              <a:off x="0" y="1648485"/>
              <a:ext cx="1043878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50800" cap="flat">
              <a:solidFill>
                <a:srgbClr val="007600"/>
              </a:solidFill>
              <a:prstDash val="solid"/>
              <a:round/>
            </a:ln>
            <a:effectLst/>
            <a:extLst>
              <a:ext uri="{C572A759-6A51-4108-AA02-DFA0A04FC94B}">
                <ma14:wrappingTextBoxFlag xmlns:ma14="http://schemas.microsoft.com/office/mac/drawingml/2011/main" val="1"/>
              </a:ext>
            </a:extLst>
          </p:spPr>
          <p:txBody>
            <a:bodyPr wrap="square" lIns="48285" tIns="48285" rIns="48285" bIns="48285" numCol="1" anchor="ctr">
              <a:spAutoFit/>
            </a:bodyPr>
            <a:lstStyle/>
            <a:p>
              <a:pPr lvl="1" indent="635000" algn="l" defTabSz="1295400">
                <a:spcBef>
                  <a:spcPts val="600"/>
                </a:spcBef>
                <a:defRPr b="0" i="1" sz="2000">
                  <a:uFill>
                    <a:solidFill>
                      <a:srgbClr val="000000"/>
                    </a:solidFill>
                  </a:uFill>
                  <a:latin typeface="Helvetica"/>
                  <a:ea typeface="Helvetica"/>
                  <a:cs typeface="Helvetica"/>
                  <a:sym typeface="Helvetica"/>
                </a:defRPr>
              </a:pPr>
              <a:r>
                <a:t>Obstacle: The variation in throwing hight.</a:t>
              </a:r>
            </a:p>
            <a:p>
              <a:pPr lvl="1" indent="635000" algn="l" defTabSz="1295400">
                <a:spcBef>
                  <a:spcPts val="600"/>
                </a:spcBef>
                <a:defRPr b="0" i="1" sz="2000">
                  <a:uFill>
                    <a:solidFill>
                      <a:srgbClr val="000000"/>
                    </a:solidFill>
                  </a:uFill>
                  <a:latin typeface="Helvetica"/>
                  <a:ea typeface="Helvetica"/>
                  <a:cs typeface="Helvetica"/>
                  <a:sym typeface="Helvetica"/>
                </a:defRPr>
              </a:pPr>
              <a:r>
                <a:t>Coach: …and what exactly is the problem?</a:t>
              </a:r>
            </a:p>
            <a:p>
              <a:pPr lvl="1" indent="635000" algn="l" defTabSz="1295400">
                <a:spcBef>
                  <a:spcPts val="600"/>
                </a:spcBef>
                <a:defRPr b="0" i="1" sz="2000">
                  <a:uFill>
                    <a:solidFill>
                      <a:srgbClr val="000000"/>
                    </a:solidFill>
                  </a:uFill>
                  <a:latin typeface="Helvetica"/>
                  <a:ea typeface="Helvetica"/>
                  <a:cs typeface="Helvetica"/>
                  <a:sym typeface="Helvetica"/>
                </a:defRPr>
              </a:pPr>
              <a:r>
                <a:t>Improver: I don’t know yet.</a:t>
              </a:r>
            </a:p>
            <a:p>
              <a:pPr lvl="1" indent="635000" algn="l" defTabSz="1295400">
                <a:spcBef>
                  <a:spcPts val="600"/>
                </a:spcBef>
                <a:defRPr b="0" i="1" sz="2000">
                  <a:uFill>
                    <a:solidFill>
                      <a:srgbClr val="000000"/>
                    </a:solidFill>
                  </a:uFill>
                  <a:latin typeface="Helvetica"/>
                  <a:ea typeface="Helvetica"/>
                  <a:cs typeface="Helvetica"/>
                  <a:sym typeface="Helvetica"/>
                </a:defRPr>
              </a:pPr>
              <a:r>
                <a:t>Coach: What is therefore your next step?</a:t>
              </a:r>
            </a:p>
            <a:p>
              <a:pPr lvl="1" indent="635000" algn="l" defTabSz="1295400">
                <a:spcBef>
                  <a:spcPts val="1600"/>
                </a:spcBef>
                <a:defRPr b="0" i="1" sz="2000">
                  <a:uFill>
                    <a:solidFill>
                      <a:srgbClr val="000000"/>
                    </a:solidFill>
                  </a:uFill>
                  <a:latin typeface="Helvetica"/>
                  <a:ea typeface="Helvetica"/>
                  <a:cs typeface="Helvetica"/>
                  <a:sym typeface="Helvetica"/>
                </a:defRPr>
              </a:pPr>
              <a:r>
                <a:t>Improver: I will observe the process more closely to find out what the root cause for the variation in throwing hight is.</a:t>
              </a:r>
            </a:p>
            <a:p>
              <a:pPr lvl="1" indent="635000" algn="l" defTabSz="1295400">
                <a:spcBef>
                  <a:spcPts val="1600"/>
                </a:spcBef>
                <a:defRPr i="1" sz="2000">
                  <a:uFill>
                    <a:solidFill>
                      <a:srgbClr val="000000"/>
                    </a:solidFill>
                  </a:uFill>
                  <a:latin typeface="Helvetica"/>
                  <a:ea typeface="Helvetica"/>
                  <a:cs typeface="Helvetica"/>
                  <a:sym typeface="Helvetica"/>
                </a:defRPr>
              </a:pPr>
              <a:r>
                <a:t>Coach: …and what do you expect?</a:t>
              </a:r>
            </a:p>
            <a:p>
              <a:pPr lvl="1" indent="635000" algn="l" defTabSz="1295400">
                <a:spcBef>
                  <a:spcPts val="1600"/>
                </a:spcBef>
                <a:defRPr i="1" sz="2000">
                  <a:uFill>
                    <a:solidFill>
                      <a:srgbClr val="000000"/>
                    </a:solidFill>
                  </a:uFill>
                  <a:latin typeface="Helvetica"/>
                  <a:ea typeface="Helvetica"/>
                  <a:cs typeface="Helvetica"/>
                  <a:sym typeface="Helvetica"/>
                </a:defRPr>
              </a:pPr>
              <a:r>
                <a:t>Improver: </a:t>
              </a:r>
              <a:r>
                <a:rPr b="0"/>
                <a:t>All team members will throw at the same hight.</a:t>
              </a:r>
            </a:p>
          </p:txBody>
        </p:sp>
        <p:sp>
          <p:nvSpPr>
            <p:cNvPr id="321" name="(B)"/>
            <p:cNvSpPr/>
            <p:nvPr/>
          </p:nvSpPr>
          <p:spPr>
            <a:xfrm>
              <a:off x="63075" y="2215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285" tIns="48285" rIns="48285" bIns="48285" numCol="1" anchor="ctr">
              <a:spAutoFit/>
            </a:bodyPr>
            <a:lstStyle>
              <a:lvl1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lvl1pPr>
            </a:lstStyle>
            <a:p>
              <a:pPr/>
              <a:r>
                <a:t>(B)</a:t>
              </a:r>
            </a:p>
          </p:txBody>
        </p:sp>
      </p:grpSp>
      <p:grpSp>
        <p:nvGrpSpPr>
          <p:cNvPr id="327" name="Gruppieren"/>
          <p:cNvGrpSpPr/>
          <p:nvPr/>
        </p:nvGrpSpPr>
        <p:grpSpPr>
          <a:xfrm>
            <a:off x="356238" y="2895265"/>
            <a:ext cx="850360" cy="909524"/>
            <a:chOff x="-62861" y="-108252"/>
            <a:chExt cx="850359" cy="909523"/>
          </a:xfrm>
        </p:grpSpPr>
        <p:grpSp>
          <p:nvGrpSpPr>
            <p:cNvPr id="325" name="Pfeil"/>
            <p:cNvGrpSpPr/>
            <p:nvPr/>
          </p:nvGrpSpPr>
          <p:grpSpPr>
            <a:xfrm flipH="1">
              <a:off x="-62862" y="-108253"/>
              <a:ext cx="850360" cy="909525"/>
              <a:chOff x="0" y="0"/>
              <a:chExt cx="850359" cy="909523"/>
            </a:xfrm>
          </p:grpSpPr>
          <p:sp>
            <p:nvSpPr>
              <p:cNvPr id="324"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23"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26"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grpSp>
        <p:nvGrpSpPr>
          <p:cNvPr id="332" name="Gruppieren"/>
          <p:cNvGrpSpPr/>
          <p:nvPr/>
        </p:nvGrpSpPr>
        <p:grpSpPr>
          <a:xfrm>
            <a:off x="356238" y="6353625"/>
            <a:ext cx="850360" cy="909524"/>
            <a:chOff x="-62861" y="-108252"/>
            <a:chExt cx="850359" cy="909523"/>
          </a:xfrm>
        </p:grpSpPr>
        <p:grpSp>
          <p:nvGrpSpPr>
            <p:cNvPr id="330" name="Pfeil"/>
            <p:cNvGrpSpPr/>
            <p:nvPr/>
          </p:nvGrpSpPr>
          <p:grpSpPr>
            <a:xfrm flipH="1">
              <a:off x="-62862" y="-108253"/>
              <a:ext cx="850360" cy="909525"/>
              <a:chOff x="0" y="0"/>
              <a:chExt cx="850359" cy="909523"/>
            </a:xfrm>
          </p:grpSpPr>
          <p:sp>
            <p:nvSpPr>
              <p:cNvPr id="329"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28"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31"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333" name="Questions for the Coach:…"/>
          <p:cNvSpPr txBox="1"/>
          <p:nvPr/>
        </p:nvSpPr>
        <p:spPr>
          <a:xfrm>
            <a:off x="1480396" y="7902629"/>
            <a:ext cx="10543652" cy="13157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334" name="Linie"/>
          <p:cNvSpPr/>
          <p:nvPr/>
        </p:nvSpPr>
        <p:spPr>
          <a:xfrm>
            <a:off x="1114506" y="7833719"/>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3">
                                            <p:bg/>
                                          </p:spTgt>
                                        </p:tgtEl>
                                        <p:attrNameLst>
                                          <p:attrName>style.visibility</p:attrName>
                                        </p:attrNameLst>
                                      </p:cBhvr>
                                      <p:to>
                                        <p:strVal val="visible"/>
                                      </p:to>
                                    </p:set>
                                  </p:childTnLst>
                                </p:cTn>
                              </p:par>
                              <p:par>
                                <p:cTn id="15" presetClass="entr" nodeType="withEffect" presetSubtype="0" presetID="1" grpId="3" fill="hold">
                                  <p:stCondLst>
                                    <p:cond delay="0"/>
                                  </p:stCondLst>
                                  <p:iterate type="el" backwards="0">
                                    <p:tmAbs val="0"/>
                                  </p:iterate>
                                  <p:childTnLst>
                                    <p:set>
                                      <p:cBhvr>
                                        <p:cTn id="16" fill="hold"/>
                                        <p:tgtEl>
                                          <p:spTgt spid="333">
                                            <p:txEl>
                                              <p:pRg st="0" end="0"/>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3" fill="hold">
                                  <p:stCondLst>
                                    <p:cond delay="0"/>
                                  </p:stCondLst>
                                  <p:iterate type="el" backwards="0">
                                    <p:tmAbs val="0"/>
                                  </p:iterate>
                                  <p:childTnLst>
                                    <p:set>
                                      <p:cBhvr>
                                        <p:cTn id="19" fill="hold"/>
                                        <p:tgtEl>
                                          <p:spTgt spid="333">
                                            <p:txEl>
                                              <p:pRg st="1" end="1"/>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4" fill="hold">
                                  <p:stCondLst>
                                    <p:cond delay="0"/>
                                  </p:stCondLst>
                                  <p:iterate type="el" backwards="0">
                                    <p:tmAbs val="0"/>
                                  </p:iterate>
                                  <p:childTnLst>
                                    <p:set>
                                      <p:cBhvr>
                                        <p:cTn id="22" fill="hold"/>
                                        <p:tgtEl>
                                          <p:spTgt spid="3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3" fill="hold">
                                  <p:stCondLst>
                                    <p:cond delay="0"/>
                                  </p:stCondLst>
                                  <p:iterate type="el" backwards="0">
                                    <p:tmAbs val="0"/>
                                  </p:iterate>
                                  <p:childTnLst>
                                    <p:set>
                                      <p:cBhvr>
                                        <p:cTn id="26" fill="hold"/>
                                        <p:tgtEl>
                                          <p:spTgt spid="3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3" fill="hold">
                                  <p:stCondLst>
                                    <p:cond delay="0"/>
                                  </p:stCondLst>
                                  <p:iterate type="el" backwards="0">
                                    <p:tmAbs val="0"/>
                                  </p:iterate>
                                  <p:childTnLst>
                                    <p:set>
                                      <p:cBhvr>
                                        <p:cTn id="30" fill="hold"/>
                                        <p:tgtEl>
                                          <p:spTgt spid="33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5" fill="hold">
                                  <p:stCondLst>
                                    <p:cond delay="0"/>
                                  </p:stCondLst>
                                  <p:iterate type="el" backwards="0">
                                    <p:tmAbs val="0"/>
                                  </p:iterate>
                                  <p:childTnLst>
                                    <p:set>
                                      <p:cBhvr>
                                        <p:cTn id="34" fill="hold"/>
                                        <p:tgtEl>
                                          <p:spTgt spid="327"/>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6" fill="hold">
                                  <p:stCondLst>
                                    <p:cond delay="0"/>
                                  </p:stCondLst>
                                  <p:iterate type="el" backwards="0">
                                    <p:tmAbs val="0"/>
                                  </p:iterate>
                                  <p:childTnLst>
                                    <p:set>
                                      <p:cBhvr>
                                        <p:cTn id="37" fill="hold"/>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2"/>
      <p:bldP build="whole" bldLvl="1" animBg="1" rev="0" advAuto="0" spid="332" grpId="6"/>
      <p:bldP build="p" bldLvl="5" animBg="1" rev="0" advAuto="0" spid="333" grpId="3"/>
      <p:bldP build="whole" bldLvl="1" animBg="1" rev="0" advAuto="0" spid="334" grpId="4"/>
      <p:bldP build="whole" bldLvl="1" animBg="1" rev="0" advAuto="0" spid="327" grpId="5"/>
      <p:bldP build="whole" bldLvl="1" animBg="1" rev="0" advAuto="0" spid="31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7" name="Phase 4: Defining the next step precisely"/>
          <p:cNvSpPr txBox="1"/>
          <p:nvPr>
            <p:ph type="body" idx="21"/>
          </p:nvPr>
        </p:nvSpPr>
        <p:spPr>
          <a:prstGeom prst="rect">
            <a:avLst/>
          </a:prstGeom>
        </p:spPr>
        <p:txBody>
          <a:bodyPr/>
          <a:lstStyle/>
          <a:p>
            <a:pPr/>
            <a:r>
              <a:t>Phase 4: Defining the next step precisely</a:t>
            </a:r>
          </a:p>
        </p:txBody>
      </p:sp>
      <p:sp>
        <p:nvSpPr>
          <p:cNvPr id="338" name="Obstacle: Variation in throwing hight leads to a variation in throwing distance of ± 30cm.…"/>
          <p:cNvSpPr txBox="1"/>
          <p:nvPr/>
        </p:nvSpPr>
        <p:spPr>
          <a:xfrm>
            <a:off x="1270000" y="1917322"/>
            <a:ext cx="10438782" cy="29413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600"/>
              </a:spcBef>
              <a:defRPr b="0" i="1" sz="2000">
                <a:uFill>
                  <a:solidFill>
                    <a:srgbClr val="000000"/>
                  </a:solidFill>
                </a:uFill>
                <a:latin typeface="Helvetica"/>
                <a:ea typeface="Helvetica"/>
                <a:cs typeface="Helvetica"/>
                <a:sym typeface="Helvetica"/>
              </a:defRPr>
            </a:pPr>
            <a:r>
              <a:t>Obstacle: Variation in throwing hight leads to a variation in throwing distance of ± 30cm.</a:t>
            </a:r>
          </a:p>
          <a:p>
            <a:pPr algn="l" defTabSz="1295400">
              <a:spcBef>
                <a:spcPts val="600"/>
              </a:spcBef>
              <a:defRPr b="0" i="1" sz="2000">
                <a:uFill>
                  <a:solidFill>
                    <a:srgbClr val="000000"/>
                  </a:solidFill>
                </a:uFill>
                <a:latin typeface="Helvetica"/>
                <a:ea typeface="Helvetica"/>
                <a:cs typeface="Helvetica"/>
                <a:sym typeface="Helvetica"/>
              </a:defRPr>
            </a:pPr>
            <a:r>
              <a:t>Coach: What exactly is the problem?</a:t>
            </a:r>
          </a:p>
          <a:p>
            <a:pPr algn="l" defTabSz="1295400">
              <a:spcBef>
                <a:spcPts val="600"/>
              </a:spcBef>
              <a:defRPr b="0" i="1" sz="2000">
                <a:uFill>
                  <a:solidFill>
                    <a:srgbClr val="000000"/>
                  </a:solidFill>
                </a:uFill>
                <a:latin typeface="Helvetica"/>
                <a:ea typeface="Helvetica"/>
                <a:cs typeface="Helvetica"/>
                <a:sym typeface="Helvetica"/>
              </a:defRPr>
            </a:pPr>
            <a:r>
              <a:t>Improver: The team members do not recognize the correct throwing hight when aiming.</a:t>
            </a:r>
          </a:p>
          <a:p>
            <a:pPr algn="l" defTabSz="1295400">
              <a:spcBef>
                <a:spcPts val="600"/>
              </a:spcBef>
              <a:defRPr b="0" i="1" sz="2000">
                <a:uFill>
                  <a:solidFill>
                    <a:srgbClr val="000000"/>
                  </a:solidFill>
                </a:uFill>
                <a:latin typeface="Helvetica"/>
                <a:ea typeface="Helvetica"/>
                <a:cs typeface="Helvetica"/>
                <a:sym typeface="Helvetica"/>
              </a:defRPr>
            </a:pPr>
            <a:r>
              <a:t>Coach: What is therefore your next step?</a:t>
            </a:r>
          </a:p>
          <a:p>
            <a:pPr algn="l" defTabSz="1295400">
              <a:spcBef>
                <a:spcPts val="1600"/>
              </a:spcBef>
              <a:defRPr b="0" i="1" sz="2000">
                <a:uFill>
                  <a:solidFill>
                    <a:srgbClr val="000000"/>
                  </a:solidFill>
                </a:uFill>
                <a:latin typeface="Helvetica"/>
                <a:ea typeface="Helvetica"/>
                <a:cs typeface="Helvetica"/>
                <a:sym typeface="Helvetica"/>
              </a:defRPr>
            </a:pPr>
            <a:r>
              <a:t>Improver: I will mark the correct throwing hight with a string put across the launching area.</a:t>
            </a:r>
          </a:p>
          <a:p>
            <a:pPr algn="l" defTabSz="1295400">
              <a:spcBef>
                <a:spcPts val="1600"/>
              </a:spcBef>
              <a:defRPr i="1" sz="2000">
                <a:uFill>
                  <a:solidFill>
                    <a:srgbClr val="000000"/>
                  </a:solidFill>
                </a:uFill>
                <a:latin typeface="Helvetica"/>
                <a:ea typeface="Helvetica"/>
                <a:cs typeface="Helvetica"/>
                <a:sym typeface="Helvetica"/>
              </a:defRPr>
            </a:pPr>
            <a:r>
              <a:t>Coach: …and what do you expect?</a:t>
            </a:r>
          </a:p>
          <a:p>
            <a:pPr algn="l" defTabSz="1295400">
              <a:spcBef>
                <a:spcPts val="600"/>
              </a:spcBef>
              <a:defRPr i="1" sz="2000">
                <a:uFill>
                  <a:solidFill>
                    <a:srgbClr val="000000"/>
                  </a:solidFill>
                </a:uFill>
                <a:latin typeface="Helvetica"/>
                <a:ea typeface="Helvetica"/>
                <a:cs typeface="Helvetica"/>
                <a:sym typeface="Helvetica"/>
              </a:defRPr>
            </a:pPr>
            <a:r>
              <a:t>Improver: The variation in throwing distance will be reduced.</a:t>
            </a:r>
          </a:p>
        </p:txBody>
      </p:sp>
      <p:grpSp>
        <p:nvGrpSpPr>
          <p:cNvPr id="343" name="Gruppieren"/>
          <p:cNvGrpSpPr/>
          <p:nvPr/>
        </p:nvGrpSpPr>
        <p:grpSpPr>
          <a:xfrm>
            <a:off x="101599" y="101599"/>
            <a:ext cx="1016504" cy="992362"/>
            <a:chOff x="-25400" y="-25400"/>
            <a:chExt cx="1016502" cy="992360"/>
          </a:xfrm>
        </p:grpSpPr>
        <p:grpSp>
          <p:nvGrpSpPr>
            <p:cNvPr id="341" name="Oval"/>
            <p:cNvGrpSpPr/>
            <p:nvPr/>
          </p:nvGrpSpPr>
          <p:grpSpPr>
            <a:xfrm>
              <a:off x="-25401" y="-25401"/>
              <a:ext cx="1016504" cy="992362"/>
              <a:chOff x="0" y="0"/>
              <a:chExt cx="1016502" cy="992360"/>
            </a:xfrm>
          </p:grpSpPr>
          <p:sp>
            <p:nvSpPr>
              <p:cNvPr id="340"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339"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342"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15</a:t>
              </a:r>
            </a:p>
          </p:txBody>
        </p:sp>
      </p:grpSp>
      <p:grpSp>
        <p:nvGrpSpPr>
          <p:cNvPr id="348" name="Gruppieren"/>
          <p:cNvGrpSpPr/>
          <p:nvPr/>
        </p:nvGrpSpPr>
        <p:grpSpPr>
          <a:xfrm>
            <a:off x="356238" y="4190393"/>
            <a:ext cx="850360" cy="909525"/>
            <a:chOff x="-62861" y="-108252"/>
            <a:chExt cx="850359" cy="909523"/>
          </a:xfrm>
        </p:grpSpPr>
        <p:grpSp>
          <p:nvGrpSpPr>
            <p:cNvPr id="346" name="Pfeil"/>
            <p:cNvGrpSpPr/>
            <p:nvPr/>
          </p:nvGrpSpPr>
          <p:grpSpPr>
            <a:xfrm flipH="1">
              <a:off x="-62862" y="-108253"/>
              <a:ext cx="850360" cy="909525"/>
              <a:chOff x="0" y="0"/>
              <a:chExt cx="850359" cy="909523"/>
            </a:xfrm>
          </p:grpSpPr>
          <p:sp>
            <p:nvSpPr>
              <p:cNvPr id="345"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44"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47"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349"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350"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38">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338">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338">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3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3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3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2" fill="hold">
                                  <p:stCondLst>
                                    <p:cond delay="0"/>
                                  </p:stCondLst>
                                  <p:iterate type="el" backwards="0">
                                    <p:tmAbs val="0"/>
                                  </p:iterate>
                                  <p:childTnLst>
                                    <p:set>
                                      <p:cBhvr>
                                        <p:cTn id="32" fill="hold"/>
                                        <p:tgtEl>
                                          <p:spTgt spid="349">
                                            <p:bg/>
                                          </p:spTgt>
                                        </p:tgtEl>
                                        <p:attrNameLst>
                                          <p:attrName>style.visibility</p:attrName>
                                        </p:attrNameLst>
                                      </p:cBhvr>
                                      <p:to>
                                        <p:strVal val="visible"/>
                                      </p:to>
                                    </p:set>
                                  </p:childTnLst>
                                </p:cTn>
                              </p:par>
                              <p:par>
                                <p:cTn id="33" presetClass="entr" nodeType="withEffect" presetSubtype="0" presetID="1" grpId="2" fill="hold">
                                  <p:stCondLst>
                                    <p:cond delay="0"/>
                                  </p:stCondLst>
                                  <p:iterate type="el" backwards="0">
                                    <p:tmAbs val="0"/>
                                  </p:iterate>
                                  <p:childTnLst>
                                    <p:set>
                                      <p:cBhvr>
                                        <p:cTn id="34" fill="hold"/>
                                        <p:tgtEl>
                                          <p:spTgt spid="349">
                                            <p:txEl>
                                              <p:pRg st="0" end="0"/>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2" fill="hold">
                                  <p:stCondLst>
                                    <p:cond delay="0"/>
                                  </p:stCondLst>
                                  <p:iterate type="el" backwards="0">
                                    <p:tmAbs val="0"/>
                                  </p:iterate>
                                  <p:childTnLst>
                                    <p:set>
                                      <p:cBhvr>
                                        <p:cTn id="37" fill="hold"/>
                                        <p:tgtEl>
                                          <p:spTgt spid="349">
                                            <p:txEl>
                                              <p:pRg st="1" end="1"/>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3" fill="hold">
                                  <p:stCondLst>
                                    <p:cond delay="0"/>
                                  </p:stCondLst>
                                  <p:iterate type="el" backwards="0">
                                    <p:tmAbs val="0"/>
                                  </p:iterate>
                                  <p:childTnLst>
                                    <p:set>
                                      <p:cBhvr>
                                        <p:cTn id="40" fill="hold"/>
                                        <p:tgtEl>
                                          <p:spTgt spid="3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2" fill="hold">
                                  <p:stCondLst>
                                    <p:cond delay="0"/>
                                  </p:stCondLst>
                                  <p:iterate type="el" backwards="0">
                                    <p:tmAbs val="0"/>
                                  </p:iterate>
                                  <p:childTnLst>
                                    <p:set>
                                      <p:cBhvr>
                                        <p:cTn id="44" fill="hold"/>
                                        <p:tgtEl>
                                          <p:spTgt spid="34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2" fill="hold">
                                  <p:stCondLst>
                                    <p:cond delay="0"/>
                                  </p:stCondLst>
                                  <p:iterate type="el" backwards="0">
                                    <p:tmAbs val="0"/>
                                  </p:iterate>
                                  <p:childTnLst>
                                    <p:set>
                                      <p:cBhvr>
                                        <p:cTn id="48" fill="hold"/>
                                        <p:tgtEl>
                                          <p:spTgt spid="34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4" fill="hold">
                                  <p:stCondLst>
                                    <p:cond delay="0"/>
                                  </p:stCondLst>
                                  <p:iterate type="el" backwards="0">
                                    <p:tmAbs val="0"/>
                                  </p:iterate>
                                  <p:childTnLst>
                                    <p:set>
                                      <p:cBhvr>
                                        <p:cTn id="52" fill="hold"/>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8" grpId="4"/>
      <p:bldP build="p" bldLvl="5" animBg="1" rev="0" advAuto="0" spid="349" grpId="2"/>
      <p:bldP build="p" bldLvl="1" animBg="1" rev="0" advAuto="0" spid="338" grpId="1"/>
      <p:bldP build="whole" bldLvl="1" animBg="1" rev="0" advAuto="0" spid="350"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3" name="Phase 4: Defining the next step precisely"/>
          <p:cNvSpPr txBox="1"/>
          <p:nvPr>
            <p:ph type="body" idx="21"/>
          </p:nvPr>
        </p:nvSpPr>
        <p:spPr>
          <a:prstGeom prst="rect">
            <a:avLst/>
          </a:prstGeom>
        </p:spPr>
        <p:txBody>
          <a:bodyPr/>
          <a:lstStyle/>
          <a:p>
            <a:pPr/>
            <a:r>
              <a:t>Phase 4: Defining the next step precisely</a:t>
            </a:r>
          </a:p>
        </p:txBody>
      </p:sp>
      <p:sp>
        <p:nvSpPr>
          <p:cNvPr id="354" name="Coach: Which Obstacles are preventing you from reaching the target-condition?…"/>
          <p:cNvSpPr txBox="1"/>
          <p:nvPr/>
        </p:nvSpPr>
        <p:spPr>
          <a:xfrm>
            <a:off x="1270000" y="1975235"/>
            <a:ext cx="10438782" cy="31191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600"/>
              </a:spcBef>
              <a:defRPr b="0" i="1" sz="2000">
                <a:uFill>
                  <a:solidFill>
                    <a:srgbClr val="000000"/>
                  </a:solidFill>
                </a:uFill>
                <a:latin typeface="Helvetica"/>
                <a:ea typeface="Helvetica"/>
                <a:cs typeface="Helvetica"/>
                <a:sym typeface="Helvetica"/>
              </a:defRPr>
            </a:pPr>
            <a:r>
              <a:t>Coach: Which Obstacles are preventing you from reaching the target-condition?</a:t>
            </a:r>
          </a:p>
          <a:p>
            <a:pPr algn="l" defTabSz="1295400">
              <a:spcBef>
                <a:spcPts val="600"/>
              </a:spcBef>
              <a:defRPr b="0" i="1" sz="2000">
                <a:uFill>
                  <a:solidFill>
                    <a:srgbClr val="000000"/>
                  </a:solidFill>
                </a:uFill>
                <a:latin typeface="Helvetica"/>
                <a:ea typeface="Helvetica"/>
                <a:cs typeface="Helvetica"/>
                <a:sym typeface="Helvetica"/>
              </a:defRPr>
            </a:pPr>
            <a:r>
              <a:t>Improver: I don’t know yet but we simply don’t hit the target.</a:t>
            </a:r>
          </a:p>
          <a:p>
            <a:pPr algn="l" defTabSz="1295400">
              <a:spcBef>
                <a:spcPts val="600"/>
              </a:spcBef>
              <a:defRPr b="0" i="1" sz="2000">
                <a:uFill>
                  <a:solidFill>
                    <a:srgbClr val="000000"/>
                  </a:solidFill>
                </a:uFill>
                <a:latin typeface="Helvetica"/>
                <a:ea typeface="Helvetica"/>
                <a:cs typeface="Helvetica"/>
                <a:sym typeface="Helvetica"/>
              </a:defRPr>
            </a:pPr>
            <a:r>
              <a:t>Coach: What is therefore your next step?</a:t>
            </a:r>
          </a:p>
          <a:p>
            <a:pPr algn="l" defTabSz="1295400">
              <a:spcBef>
                <a:spcPts val="1600"/>
              </a:spcBef>
              <a:defRPr b="0" i="1" sz="2000">
                <a:uFill>
                  <a:solidFill>
                    <a:srgbClr val="000000"/>
                  </a:solidFill>
                </a:uFill>
                <a:latin typeface="Helvetica"/>
                <a:ea typeface="Helvetica"/>
                <a:cs typeface="Helvetica"/>
                <a:sym typeface="Helvetica"/>
              </a:defRPr>
            </a:pPr>
            <a:r>
              <a:t>Improver: I will observe the process more precisely to find out wich parameters are influencing the throwing distance and the cross deviation.</a:t>
            </a:r>
          </a:p>
          <a:p>
            <a:pPr algn="l" defTabSz="1295400">
              <a:spcBef>
                <a:spcPts val="600"/>
              </a:spcBef>
              <a:defRPr i="1" sz="2000">
                <a:uFill>
                  <a:solidFill>
                    <a:srgbClr val="000000"/>
                  </a:solidFill>
                </a:uFill>
                <a:latin typeface="Helvetica"/>
                <a:ea typeface="Helvetica"/>
                <a:cs typeface="Helvetica"/>
                <a:sym typeface="Helvetica"/>
              </a:defRPr>
            </a:pPr>
            <a:r>
              <a:t>Coach: …and what do you expect?</a:t>
            </a:r>
          </a:p>
          <a:p>
            <a:pPr algn="l" defTabSz="1295400">
              <a:spcBef>
                <a:spcPts val="600"/>
              </a:spcBef>
              <a:defRPr b="0" i="1" sz="2000">
                <a:uFill>
                  <a:solidFill>
                    <a:srgbClr val="000000"/>
                  </a:solidFill>
                </a:uFill>
                <a:latin typeface="Helvetica"/>
                <a:ea typeface="Helvetica"/>
                <a:cs typeface="Helvetica"/>
                <a:sym typeface="Helvetica"/>
              </a:defRPr>
            </a:pPr>
          </a:p>
          <a:p>
            <a:pPr algn="l" defTabSz="1295400">
              <a:spcBef>
                <a:spcPts val="600"/>
              </a:spcBef>
              <a:defRPr i="1" sz="2000">
                <a:uFill>
                  <a:solidFill>
                    <a:srgbClr val="000000"/>
                  </a:solidFill>
                </a:uFill>
                <a:latin typeface="Helvetica"/>
                <a:ea typeface="Helvetica"/>
                <a:cs typeface="Helvetica"/>
                <a:sym typeface="Helvetica"/>
              </a:defRPr>
            </a:pPr>
            <a:r>
              <a:t>Improver:</a:t>
            </a:r>
          </a:p>
        </p:txBody>
      </p:sp>
      <p:sp>
        <p:nvSpPr>
          <p:cNvPr id="355" name="I know why it is not working.…"/>
          <p:cNvSpPr txBox="1"/>
          <p:nvPr/>
        </p:nvSpPr>
        <p:spPr>
          <a:xfrm>
            <a:off x="1270000" y="5130290"/>
            <a:ext cx="10438782" cy="909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know why it is not working.</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understand the obstacles.</a:t>
            </a:r>
          </a:p>
        </p:txBody>
      </p:sp>
      <p:grpSp>
        <p:nvGrpSpPr>
          <p:cNvPr id="360" name="Gruppieren"/>
          <p:cNvGrpSpPr/>
          <p:nvPr/>
        </p:nvGrpSpPr>
        <p:grpSpPr>
          <a:xfrm>
            <a:off x="101599" y="101599"/>
            <a:ext cx="1016504" cy="992362"/>
            <a:chOff x="-25400" y="-25400"/>
            <a:chExt cx="1016502" cy="992360"/>
          </a:xfrm>
        </p:grpSpPr>
        <p:grpSp>
          <p:nvGrpSpPr>
            <p:cNvPr id="358" name="Oval"/>
            <p:cNvGrpSpPr/>
            <p:nvPr/>
          </p:nvGrpSpPr>
          <p:grpSpPr>
            <a:xfrm>
              <a:off x="-25401" y="-25401"/>
              <a:ext cx="1016504" cy="992362"/>
              <a:chOff x="0" y="0"/>
              <a:chExt cx="1016502" cy="992360"/>
            </a:xfrm>
          </p:grpSpPr>
          <p:sp>
            <p:nvSpPr>
              <p:cNvPr id="357"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356"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359"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16</a:t>
              </a:r>
            </a:p>
          </p:txBody>
        </p:sp>
      </p:grpSp>
      <p:grpSp>
        <p:nvGrpSpPr>
          <p:cNvPr id="365" name="Gruppieren"/>
          <p:cNvGrpSpPr/>
          <p:nvPr/>
        </p:nvGrpSpPr>
        <p:grpSpPr>
          <a:xfrm>
            <a:off x="216538" y="3653857"/>
            <a:ext cx="850360" cy="909524"/>
            <a:chOff x="-62861" y="-108252"/>
            <a:chExt cx="850359" cy="909523"/>
          </a:xfrm>
        </p:grpSpPr>
        <p:grpSp>
          <p:nvGrpSpPr>
            <p:cNvPr id="363" name="Pfeil"/>
            <p:cNvGrpSpPr/>
            <p:nvPr/>
          </p:nvGrpSpPr>
          <p:grpSpPr>
            <a:xfrm flipH="1">
              <a:off x="-62862" y="-108253"/>
              <a:ext cx="850360" cy="909525"/>
              <a:chOff x="0" y="0"/>
              <a:chExt cx="850359" cy="909523"/>
            </a:xfrm>
          </p:grpSpPr>
          <p:sp>
            <p:nvSpPr>
              <p:cNvPr id="362"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61"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64"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366"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367"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5">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3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3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366">
                                            <p:bg/>
                                          </p:spTgt>
                                        </p:tgtEl>
                                        <p:attrNameLst>
                                          <p:attrName>style.visibility</p:attrName>
                                        </p:attrNameLst>
                                      </p:cBhvr>
                                      <p:to>
                                        <p:strVal val="visible"/>
                                      </p:to>
                                    </p:set>
                                  </p:childTnLst>
                                </p:cTn>
                              </p:par>
                              <p:par>
                                <p:cTn id="21" presetClass="entr" nodeType="withEffect" presetSubtype="0" presetID="1" grpId="3" fill="hold">
                                  <p:stCondLst>
                                    <p:cond delay="0"/>
                                  </p:stCondLst>
                                  <p:iterate type="el" backwards="0">
                                    <p:tmAbs val="0"/>
                                  </p:iterate>
                                  <p:childTnLst>
                                    <p:set>
                                      <p:cBhvr>
                                        <p:cTn id="22" fill="hold"/>
                                        <p:tgtEl>
                                          <p:spTgt spid="366">
                                            <p:txEl>
                                              <p:pRg st="0" end="0"/>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3" fill="hold">
                                  <p:stCondLst>
                                    <p:cond delay="0"/>
                                  </p:stCondLst>
                                  <p:iterate type="el" backwards="0">
                                    <p:tmAbs val="0"/>
                                  </p:iterate>
                                  <p:childTnLst>
                                    <p:set>
                                      <p:cBhvr>
                                        <p:cTn id="25" fill="hold"/>
                                        <p:tgtEl>
                                          <p:spTgt spid="366">
                                            <p:txEl>
                                              <p:pRg st="1" end="1"/>
                                            </p:txEl>
                                          </p:spTgt>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4" fill="hold">
                                  <p:stCondLst>
                                    <p:cond delay="0"/>
                                  </p:stCondLst>
                                  <p:iterate type="el" backwards="0">
                                    <p:tmAbs val="0"/>
                                  </p:iterate>
                                  <p:childTnLst>
                                    <p:set>
                                      <p:cBhvr>
                                        <p:cTn id="28" fill="hold"/>
                                        <p:tgtEl>
                                          <p:spTgt spid="3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3" fill="hold">
                                  <p:stCondLst>
                                    <p:cond delay="0"/>
                                  </p:stCondLst>
                                  <p:iterate type="el" backwards="0">
                                    <p:tmAbs val="0"/>
                                  </p:iterate>
                                  <p:childTnLst>
                                    <p:set>
                                      <p:cBhvr>
                                        <p:cTn id="32" fill="hold"/>
                                        <p:tgtEl>
                                          <p:spTgt spid="36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36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5" fill="hold">
                                  <p:stCondLst>
                                    <p:cond delay="0"/>
                                  </p:stCondLst>
                                  <p:iterate type="el" backwards="0">
                                    <p:tmAbs val="0"/>
                                  </p:iterate>
                                  <p:childTnLst>
                                    <p:set>
                                      <p:cBhvr>
                                        <p:cTn id="40" fill="hold"/>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5"/>
      <p:bldP build="p" bldLvl="5" animBg="1" rev="0" advAuto="0" spid="355" grpId="2"/>
      <p:bldP build="p" bldLvl="5" animBg="1" rev="0" advAuto="0" spid="366" grpId="3"/>
      <p:bldP build="whole" bldLvl="1" animBg="1" rev="0" advAuto="0" spid="354" grpId="1"/>
      <p:bldP build="whole" bldLvl="1" animBg="1" rev="0" advAuto="0" spid="367" grpId="4"/>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0" name="Phase 2: Checking the expectation measurably"/>
          <p:cNvSpPr txBox="1"/>
          <p:nvPr>
            <p:ph type="body" idx="21"/>
          </p:nvPr>
        </p:nvSpPr>
        <p:spPr>
          <a:prstGeom prst="rect">
            <a:avLst/>
          </a:prstGeom>
        </p:spPr>
        <p:txBody>
          <a:bodyPr/>
          <a:lstStyle/>
          <a:p>
            <a:pPr/>
            <a:r>
              <a:t>Phase 2: Checking the expectation measurably</a:t>
            </a:r>
          </a:p>
        </p:txBody>
      </p:sp>
      <p:sp>
        <p:nvSpPr>
          <p:cNvPr id="371" name="The learning is described imprecise or does not match the expectation:…"/>
          <p:cNvSpPr txBox="1"/>
          <p:nvPr/>
        </p:nvSpPr>
        <p:spPr>
          <a:xfrm>
            <a:off x="1270000" y="1713687"/>
            <a:ext cx="10543652" cy="32207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The learning is described imprecise or does not match the expectation:</a:t>
            </a:r>
            <a:br/>
          </a:p>
          <a:p>
            <a:pPr algn="l" defTabSz="1295400">
              <a:spcBef>
                <a:spcPts val="600"/>
              </a:spcBef>
              <a:defRPr b="0" i="1" sz="2000">
                <a:uFill>
                  <a:solidFill>
                    <a:srgbClr val="000000"/>
                  </a:solidFill>
                </a:uFill>
                <a:latin typeface="Helvetica"/>
                <a:ea typeface="Helvetica"/>
                <a:cs typeface="Helvetica"/>
                <a:sym typeface="Helvetica"/>
              </a:defRPr>
            </a:pPr>
            <a:r>
              <a:t>Obstacle: Variation in throwing hight leads to a variation in throwing distance.</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Last step: Observation of the process and measurement of throwing hight for each attempt.</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Expectation: We know the variation of the throwing hight and its relation with the trowing distance.</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…and what did you learn from taking the last step?</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p:txBody>
      </p:sp>
      <p:sp>
        <p:nvSpPr>
          <p:cNvPr id="372" name="I know what the obstacles are.…"/>
          <p:cNvSpPr txBox="1"/>
          <p:nvPr/>
        </p:nvSpPr>
        <p:spPr>
          <a:xfrm>
            <a:off x="1270000" y="5003123"/>
            <a:ext cx="10960235" cy="1417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know what the obstacles are.</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know now, why it is not working. We should change the way the team members hold the jet.</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have observed that the clips at the wings are different in size and have to be changed.</a:t>
            </a:r>
          </a:p>
        </p:txBody>
      </p:sp>
      <p:grpSp>
        <p:nvGrpSpPr>
          <p:cNvPr id="377" name="Gruppieren"/>
          <p:cNvGrpSpPr/>
          <p:nvPr/>
        </p:nvGrpSpPr>
        <p:grpSpPr>
          <a:xfrm>
            <a:off x="101599" y="101599"/>
            <a:ext cx="1016504" cy="992362"/>
            <a:chOff x="-25400" y="-25400"/>
            <a:chExt cx="1016502" cy="992360"/>
          </a:xfrm>
        </p:grpSpPr>
        <p:grpSp>
          <p:nvGrpSpPr>
            <p:cNvPr id="375" name="Oval"/>
            <p:cNvGrpSpPr/>
            <p:nvPr/>
          </p:nvGrpSpPr>
          <p:grpSpPr>
            <a:xfrm>
              <a:off x="-25401" y="-25401"/>
              <a:ext cx="1016504" cy="992362"/>
              <a:chOff x="0" y="0"/>
              <a:chExt cx="1016502" cy="992360"/>
            </a:xfrm>
          </p:grpSpPr>
          <p:sp>
            <p:nvSpPr>
              <p:cNvPr id="374"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373"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376"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17</a:t>
              </a:r>
            </a:p>
          </p:txBody>
        </p:sp>
      </p:grpSp>
      <p:grpSp>
        <p:nvGrpSpPr>
          <p:cNvPr id="382" name="Gruppieren"/>
          <p:cNvGrpSpPr/>
          <p:nvPr/>
        </p:nvGrpSpPr>
        <p:grpSpPr>
          <a:xfrm>
            <a:off x="361346" y="3688846"/>
            <a:ext cx="850360" cy="909524"/>
            <a:chOff x="-62861" y="-108252"/>
            <a:chExt cx="850359" cy="909523"/>
          </a:xfrm>
        </p:grpSpPr>
        <p:grpSp>
          <p:nvGrpSpPr>
            <p:cNvPr id="380" name="Pfeil"/>
            <p:cNvGrpSpPr/>
            <p:nvPr/>
          </p:nvGrpSpPr>
          <p:grpSpPr>
            <a:xfrm flipH="1">
              <a:off x="-62862" y="-108253"/>
              <a:ext cx="850360" cy="909525"/>
              <a:chOff x="0" y="0"/>
              <a:chExt cx="850359" cy="909523"/>
            </a:xfrm>
          </p:grpSpPr>
          <p:sp>
            <p:nvSpPr>
              <p:cNvPr id="379"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78"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81"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383"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384"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2">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37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37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37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383">
                                            <p:bg/>
                                          </p:spTgt>
                                        </p:tgtEl>
                                        <p:attrNameLst>
                                          <p:attrName>style.visibility</p:attrName>
                                        </p:attrNameLst>
                                      </p:cBhvr>
                                      <p:to>
                                        <p:strVal val="visible"/>
                                      </p:to>
                                    </p:set>
                                  </p:childTnLst>
                                </p:cTn>
                              </p:par>
                              <p:par>
                                <p:cTn id="25" presetClass="entr" nodeType="withEffect" presetSubtype="0" presetID="1" grpId="3" fill="hold">
                                  <p:stCondLst>
                                    <p:cond delay="0"/>
                                  </p:stCondLst>
                                  <p:iterate type="el" backwards="0">
                                    <p:tmAbs val="0"/>
                                  </p:iterate>
                                  <p:childTnLst>
                                    <p:set>
                                      <p:cBhvr>
                                        <p:cTn id="26" fill="hold"/>
                                        <p:tgtEl>
                                          <p:spTgt spid="383">
                                            <p:txEl>
                                              <p:pRg st="0" end="0"/>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3" fill="hold">
                                  <p:stCondLst>
                                    <p:cond delay="0"/>
                                  </p:stCondLst>
                                  <p:iterate type="el" backwards="0">
                                    <p:tmAbs val="0"/>
                                  </p:iterate>
                                  <p:childTnLst>
                                    <p:set>
                                      <p:cBhvr>
                                        <p:cTn id="29" fill="hold"/>
                                        <p:tgtEl>
                                          <p:spTgt spid="383">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3" fill="hold">
                                  <p:stCondLst>
                                    <p:cond delay="0"/>
                                  </p:stCondLst>
                                  <p:iterate type="el" backwards="0">
                                    <p:tmAbs val="0"/>
                                  </p:iterate>
                                  <p:childTnLst>
                                    <p:set>
                                      <p:cBhvr>
                                        <p:cTn id="33" fill="hold"/>
                                        <p:tgtEl>
                                          <p:spTgt spid="383">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3" fill="hold">
                                  <p:stCondLst>
                                    <p:cond delay="0"/>
                                  </p:stCondLst>
                                  <p:iterate type="el" backwards="0">
                                    <p:tmAbs val="0"/>
                                  </p:iterate>
                                  <p:childTnLst>
                                    <p:set>
                                      <p:cBhvr>
                                        <p:cTn id="37" fill="hold"/>
                                        <p:tgtEl>
                                          <p:spTgt spid="383">
                                            <p:txEl>
                                              <p:pRg st="3" end="3"/>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4" fill="hold">
                                  <p:stCondLst>
                                    <p:cond delay="0"/>
                                  </p:stCondLst>
                                  <p:iterate type="el" backwards="0">
                                    <p:tmAbs val="0"/>
                                  </p:iterate>
                                  <p:childTnLst>
                                    <p:set>
                                      <p:cBhvr>
                                        <p:cTn id="40" fill="hold"/>
                                        <p:tgtEl>
                                          <p:spTgt spid="3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2" grpId="2"/>
      <p:bldP build="whole" bldLvl="1" animBg="1" rev="0" advAuto="0" spid="384" grpId="4"/>
      <p:bldP build="whole" bldLvl="1" animBg="1" rev="0" advAuto="0" spid="371" grpId="1"/>
      <p:bldP build="p" bldLvl="5" animBg="1" rev="0" advAuto="0" spid="383"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 name="Dojo.jpeg" descr="Dojo.jpeg"/>
          <p:cNvPicPr>
            <a:picLocks noChangeAspect="1"/>
          </p:cNvPicPr>
          <p:nvPr/>
        </p:nvPicPr>
        <p:blipFill>
          <a:blip r:embed="rId2">
            <a:extLst/>
          </a:blip>
          <a:srcRect l="0" t="0" r="0" b="0"/>
          <a:stretch>
            <a:fillRect/>
          </a:stretch>
        </p:blipFill>
        <p:spPr>
          <a:xfrm>
            <a:off x="-1" y="66793"/>
            <a:ext cx="13004801" cy="4686568"/>
          </a:xfrm>
          <a:prstGeom prst="rect">
            <a:avLst/>
          </a:prstGeom>
          <a:ln w="12700">
            <a:miter lim="400000"/>
          </a:ln>
        </p:spPr>
      </p:pic>
      <p:sp>
        <p:nvSpPr>
          <p:cNvPr id="52"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 name="Linie"/>
          <p:cNvSpPr/>
          <p:nvPr/>
        </p:nvSpPr>
        <p:spPr>
          <a:xfrm>
            <a:off x="0" y="63500"/>
            <a:ext cx="13004801" cy="0"/>
          </a:xfrm>
          <a:prstGeom prst="line">
            <a:avLst/>
          </a:prstGeom>
          <a:ln w="127000">
            <a:solidFill>
              <a:srgbClr val="EE5635"/>
            </a:solidFill>
          </a:ln>
        </p:spPr>
        <p:txBody>
          <a:bodyPr lIns="0" tIns="0" rIns="0" bIns="0"/>
          <a:lstStyle/>
          <a:p>
            <a:pPr algn="l" defTabSz="457200">
              <a:defRPr b="0" sz="1200">
                <a:latin typeface="Helvetica"/>
                <a:ea typeface="Helvetica"/>
                <a:cs typeface="Helvetica"/>
                <a:sym typeface="Helvetica"/>
              </a:defRPr>
            </a:pPr>
          </a:p>
        </p:txBody>
      </p:sp>
      <p:sp>
        <p:nvSpPr>
          <p:cNvPr id="54" name="Linie"/>
          <p:cNvSpPr/>
          <p:nvPr/>
        </p:nvSpPr>
        <p:spPr>
          <a:xfrm>
            <a:off x="-987" y="4792017"/>
            <a:ext cx="13006774" cy="1"/>
          </a:xfrm>
          <a:prstGeom prst="line">
            <a:avLst/>
          </a:prstGeom>
          <a:ln w="127000">
            <a:solidFill>
              <a:srgbClr val="EE5635"/>
            </a:solidFill>
          </a:ln>
        </p:spPr>
        <p:txBody>
          <a:bodyPr lIns="0" tIns="0" rIns="0" bIns="0"/>
          <a:lstStyle/>
          <a:p>
            <a:pPr algn="l" defTabSz="457200">
              <a:defRPr b="0" sz="1200">
                <a:latin typeface="Helvetica"/>
                <a:ea typeface="Helvetica"/>
                <a:cs typeface="Helvetica"/>
                <a:sym typeface="Helvetica"/>
              </a:defRPr>
            </a:pPr>
          </a:p>
        </p:txBody>
      </p:sp>
      <p:sp>
        <p:nvSpPr>
          <p:cNvPr id="55" name="Rechteck"/>
          <p:cNvSpPr/>
          <p:nvPr/>
        </p:nvSpPr>
        <p:spPr>
          <a:xfrm>
            <a:off x="4759523" y="77775"/>
            <a:ext cx="3485754" cy="2720304"/>
          </a:xfrm>
          <a:prstGeom prst="rect">
            <a:avLst/>
          </a:prstGeom>
          <a:solidFill>
            <a:srgbClr val="EE5635"/>
          </a:solidFill>
          <a:ln w="25400"/>
        </p:spPr>
        <p:txBody>
          <a:bodyPr lIns="38100" tIns="38100" rIns="38100" bIns="38100" anchor="ctr"/>
          <a:lstStyle/>
          <a:p>
            <a:pPr defTabSz="1295400">
              <a:buClr>
                <a:srgbClr val="FFFFFF"/>
              </a:buClr>
              <a:buFont typeface="Helvetica Light"/>
              <a:defRPr b="0">
                <a:solidFill>
                  <a:srgbClr val="FFFFFF"/>
                </a:solidFill>
                <a:uFill>
                  <a:solidFill>
                    <a:srgbClr val="FFFFFF"/>
                  </a:solidFill>
                </a:uFill>
                <a:latin typeface="Helvetica Light"/>
                <a:ea typeface="Helvetica Light"/>
                <a:cs typeface="Helvetica Light"/>
                <a:sym typeface="Helvetica Light"/>
              </a:defRPr>
            </a:pPr>
          </a:p>
        </p:txBody>
      </p:sp>
      <p:pic>
        <p:nvPicPr>
          <p:cNvPr id="56" name="BrainLogo_bw.png" descr="BrainLogo_bw.png"/>
          <p:cNvPicPr>
            <a:picLocks noChangeAspect="1"/>
          </p:cNvPicPr>
          <p:nvPr/>
        </p:nvPicPr>
        <p:blipFill>
          <a:blip r:embed="rId3">
            <a:extLst/>
          </a:blip>
          <a:stretch>
            <a:fillRect/>
          </a:stretch>
        </p:blipFill>
        <p:spPr>
          <a:xfrm>
            <a:off x="5175220" y="221045"/>
            <a:ext cx="2654360" cy="2433764"/>
          </a:xfrm>
          <a:prstGeom prst="rect">
            <a:avLst/>
          </a:prstGeom>
          <a:ln w="12700">
            <a:miter lim="400000"/>
          </a:ln>
        </p:spPr>
      </p:pic>
      <p:pic>
        <p:nvPicPr>
          <p:cNvPr id="57" name="Bildschirmfoto 2021-07-06 um 16.47.17.png" descr="Bildschirmfoto 2021-07-06 um 16.47.17.png"/>
          <p:cNvPicPr>
            <a:picLocks noChangeAspect="1"/>
          </p:cNvPicPr>
          <p:nvPr/>
        </p:nvPicPr>
        <p:blipFill>
          <a:blip r:embed="rId4">
            <a:extLst/>
          </a:blip>
          <a:stretch>
            <a:fillRect/>
          </a:stretch>
        </p:blipFill>
        <p:spPr>
          <a:xfrm>
            <a:off x="1325750" y="5141705"/>
            <a:ext cx="10353300" cy="405454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7" name="Phase 2: Checking the expectation measurably"/>
          <p:cNvSpPr txBox="1"/>
          <p:nvPr>
            <p:ph type="body" idx="21"/>
          </p:nvPr>
        </p:nvSpPr>
        <p:spPr>
          <a:prstGeom prst="rect">
            <a:avLst/>
          </a:prstGeom>
        </p:spPr>
        <p:txBody>
          <a:bodyPr/>
          <a:lstStyle>
            <a:lvl1pPr>
              <a:defRPr sz="3400"/>
            </a:lvl1pPr>
          </a:lstStyle>
          <a:p>
            <a:pPr/>
            <a:r>
              <a:t>Phase 2: Checking the expectation measurably</a:t>
            </a:r>
          </a:p>
        </p:txBody>
      </p:sp>
      <p:sp>
        <p:nvSpPr>
          <p:cNvPr id="388" name="The learning is described imprecise or does not match the expectation:…"/>
          <p:cNvSpPr txBox="1"/>
          <p:nvPr/>
        </p:nvSpPr>
        <p:spPr>
          <a:xfrm>
            <a:off x="1270000" y="1737485"/>
            <a:ext cx="10543652" cy="3220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The learning is described imprecise or does not match the expectation:</a:t>
            </a:r>
            <a:br/>
          </a:p>
          <a:p>
            <a:pPr algn="l" defTabSz="1295400">
              <a:spcBef>
                <a:spcPts val="600"/>
              </a:spcBef>
              <a:defRPr b="0" i="1" sz="2000">
                <a:uFill>
                  <a:solidFill>
                    <a:srgbClr val="000000"/>
                  </a:solidFill>
                </a:uFill>
                <a:latin typeface="Helvetica"/>
                <a:ea typeface="Helvetica"/>
                <a:cs typeface="Helvetica"/>
                <a:sym typeface="Helvetica"/>
              </a:defRPr>
            </a:pPr>
            <a:r>
              <a:t>Obstacle: Variation in throwing hight leads to a variation in throwing distance.</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Last step: Observation of the process and measurement of throwing hight for each attempt.</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t>Expectation: We know the variation of the throwing hight and its relation with the flight distance.</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…and what did you learn from taking the last step?</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p:txBody>
      </p:sp>
      <p:sp>
        <p:nvSpPr>
          <p:cNvPr id="389" name="I have observed that the throwing hight varies quite a bit for each throw of the jet.…"/>
          <p:cNvSpPr txBox="1"/>
          <p:nvPr/>
        </p:nvSpPr>
        <p:spPr>
          <a:xfrm>
            <a:off x="1270000" y="4961476"/>
            <a:ext cx="10543652" cy="1417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have observed that the throwing hight varies quite a bit for each throw of the jet.</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have observed that the throwing hight varies by 30 cm.</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It is very helpful to observe the process more often.</a:t>
            </a:r>
          </a:p>
        </p:txBody>
      </p:sp>
      <p:grpSp>
        <p:nvGrpSpPr>
          <p:cNvPr id="394" name="Gruppieren"/>
          <p:cNvGrpSpPr/>
          <p:nvPr/>
        </p:nvGrpSpPr>
        <p:grpSpPr>
          <a:xfrm>
            <a:off x="101599" y="101599"/>
            <a:ext cx="1016504" cy="992362"/>
            <a:chOff x="-25400" y="-25400"/>
            <a:chExt cx="1016502" cy="992360"/>
          </a:xfrm>
        </p:grpSpPr>
        <p:grpSp>
          <p:nvGrpSpPr>
            <p:cNvPr id="392" name="Oval"/>
            <p:cNvGrpSpPr/>
            <p:nvPr/>
          </p:nvGrpSpPr>
          <p:grpSpPr>
            <a:xfrm>
              <a:off x="-25401" y="-25401"/>
              <a:ext cx="1016504" cy="992362"/>
              <a:chOff x="0" y="0"/>
              <a:chExt cx="1016502" cy="992360"/>
            </a:xfrm>
          </p:grpSpPr>
          <p:sp>
            <p:nvSpPr>
              <p:cNvPr id="391"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390"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393"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18</a:t>
              </a:r>
            </a:p>
          </p:txBody>
        </p:sp>
      </p:grpSp>
      <p:grpSp>
        <p:nvGrpSpPr>
          <p:cNvPr id="399" name="Gruppieren"/>
          <p:cNvGrpSpPr/>
          <p:nvPr/>
        </p:nvGrpSpPr>
        <p:grpSpPr>
          <a:xfrm>
            <a:off x="356238" y="3677490"/>
            <a:ext cx="850360" cy="909525"/>
            <a:chOff x="-62861" y="-108252"/>
            <a:chExt cx="850359" cy="909523"/>
          </a:xfrm>
        </p:grpSpPr>
        <p:grpSp>
          <p:nvGrpSpPr>
            <p:cNvPr id="397" name="Pfeil"/>
            <p:cNvGrpSpPr/>
            <p:nvPr/>
          </p:nvGrpSpPr>
          <p:grpSpPr>
            <a:xfrm flipH="1">
              <a:off x="-62862" y="-108253"/>
              <a:ext cx="850360" cy="909525"/>
              <a:chOff x="0" y="0"/>
              <a:chExt cx="850359" cy="909523"/>
            </a:xfrm>
          </p:grpSpPr>
          <p:sp>
            <p:nvSpPr>
              <p:cNvPr id="396"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395"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398"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400"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401"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9">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38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38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38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400">
                                            <p:bg/>
                                          </p:spTgt>
                                        </p:tgtEl>
                                        <p:attrNameLst>
                                          <p:attrName>style.visibility</p:attrName>
                                        </p:attrNameLst>
                                      </p:cBhvr>
                                      <p:to>
                                        <p:strVal val="visible"/>
                                      </p:to>
                                    </p:set>
                                  </p:childTnLst>
                                </p:cTn>
                              </p:par>
                              <p:par>
                                <p:cTn id="25" presetClass="entr" nodeType="withEffect" presetSubtype="0" presetID="1" grpId="3" fill="hold">
                                  <p:stCondLst>
                                    <p:cond delay="0"/>
                                  </p:stCondLst>
                                  <p:iterate type="el" backwards="0">
                                    <p:tmAbs val="0"/>
                                  </p:iterate>
                                  <p:childTnLst>
                                    <p:set>
                                      <p:cBhvr>
                                        <p:cTn id="26" fill="hold"/>
                                        <p:tgtEl>
                                          <p:spTgt spid="400">
                                            <p:txEl>
                                              <p:pRg st="0" end="0"/>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4" fill="hold">
                                  <p:stCondLst>
                                    <p:cond delay="0"/>
                                  </p:stCondLst>
                                  <p:iterate type="el" backwards="0">
                                    <p:tmAbs val="0"/>
                                  </p:iterate>
                                  <p:childTnLst>
                                    <p:set>
                                      <p:cBhvr>
                                        <p:cTn id="29" fill="hold"/>
                                        <p:tgtEl>
                                          <p:spTgt spid="401"/>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3" fill="hold">
                                  <p:stCondLst>
                                    <p:cond delay="0"/>
                                  </p:stCondLst>
                                  <p:iterate type="el" backwards="0">
                                    <p:tmAbs val="0"/>
                                  </p:iterate>
                                  <p:childTnLst>
                                    <p:set>
                                      <p:cBhvr>
                                        <p:cTn id="32" fill="hold"/>
                                        <p:tgtEl>
                                          <p:spTgt spid="40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400">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3" fill="hold">
                                  <p:stCondLst>
                                    <p:cond delay="0"/>
                                  </p:stCondLst>
                                  <p:iterate type="el" backwards="0">
                                    <p:tmAbs val="0"/>
                                  </p:iterate>
                                  <p:childTnLst>
                                    <p:set>
                                      <p:cBhvr>
                                        <p:cTn id="40" fill="hold"/>
                                        <p:tgtEl>
                                          <p:spTgt spid="400">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5" fill="hold">
                                  <p:stCondLst>
                                    <p:cond delay="0"/>
                                  </p:stCondLst>
                                  <p:iterate type="el" backwards="0">
                                    <p:tmAbs val="0"/>
                                  </p:iterate>
                                  <p:childTnLst>
                                    <p:set>
                                      <p:cBhvr>
                                        <p:cTn id="44" fill="hold"/>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9" grpId="5"/>
      <p:bldP build="whole" bldLvl="1" animBg="1" rev="0" advAuto="0" spid="388" grpId="1"/>
      <p:bldP build="p" bldLvl="5" animBg="1" rev="0" advAuto="0" spid="400" grpId="3"/>
      <p:bldP build="p" bldLvl="5" animBg="1" rev="0" advAuto="0" spid="389" grpId="2"/>
      <p:bldP build="whole" bldLvl="1" animBg="1" rev="0" advAuto="0" spid="401" grpId="4"/>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4" name="Phase 5: Taking the next step quickly"/>
          <p:cNvSpPr txBox="1"/>
          <p:nvPr>
            <p:ph type="body" idx="21"/>
          </p:nvPr>
        </p:nvSpPr>
        <p:spPr>
          <a:prstGeom prst="rect">
            <a:avLst/>
          </a:prstGeom>
        </p:spPr>
        <p:txBody>
          <a:bodyPr/>
          <a:lstStyle/>
          <a:p>
            <a:pPr/>
            <a:r>
              <a:t>Phase 5: Taking the next step quickly</a:t>
            </a:r>
          </a:p>
        </p:txBody>
      </p:sp>
      <p:sp>
        <p:nvSpPr>
          <p:cNvPr id="405" name="Situation A:…"/>
          <p:cNvSpPr txBox="1"/>
          <p:nvPr/>
        </p:nvSpPr>
        <p:spPr>
          <a:xfrm>
            <a:off x="1270000" y="1625599"/>
            <a:ext cx="10769600" cy="4292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95400">
              <a:spcBef>
                <a:spcPts val="600"/>
              </a:spcBef>
              <a:defRPr sz="2000" u="sng">
                <a:uFill>
                  <a:solidFill>
                    <a:srgbClr val="000000"/>
                  </a:solidFill>
                </a:uFill>
                <a:latin typeface="Helvetica"/>
                <a:ea typeface="Helvetica"/>
                <a:cs typeface="Helvetica"/>
                <a:sym typeface="Helvetica"/>
              </a:defRPr>
            </a:pPr>
            <a:r>
              <a:t>Situation A:</a:t>
            </a:r>
          </a:p>
          <a:p>
            <a:pPr algn="l" defTabSz="1295400">
              <a:spcBef>
                <a:spcPts val="600"/>
              </a:spcBef>
              <a:defRPr b="0" i="1" sz="2000">
                <a:uFill>
                  <a:solidFill>
                    <a:srgbClr val="000000"/>
                  </a:solidFill>
                </a:uFill>
                <a:latin typeface="Helvetica"/>
                <a:ea typeface="Helvetica"/>
                <a:cs typeface="Helvetica"/>
                <a:sym typeface="Helvetica"/>
              </a:defRPr>
            </a:pPr>
            <a:r>
              <a:t>Obstacle: The variation in throwing hight.</a:t>
            </a:r>
          </a:p>
          <a:p>
            <a:pPr algn="l" defTabSz="1295400">
              <a:defRPr b="0" i="1" sz="2000">
                <a:uFill>
                  <a:solidFill>
                    <a:srgbClr val="000000"/>
                  </a:solidFill>
                </a:uFill>
                <a:latin typeface="Helvetica"/>
                <a:ea typeface="Helvetica"/>
                <a:cs typeface="Helvetica"/>
                <a:sym typeface="Helvetica"/>
              </a:defRPr>
            </a:pPr>
            <a:r>
              <a:t>Coach: …and what exactly is the problem?</a:t>
            </a:r>
          </a:p>
          <a:p>
            <a:pPr algn="l" defTabSz="1295400">
              <a:spcBef>
                <a:spcPts val="600"/>
              </a:spcBef>
              <a:defRPr b="0" i="1" sz="2000">
                <a:uFill>
                  <a:solidFill>
                    <a:srgbClr val="000000"/>
                  </a:solidFill>
                </a:uFill>
                <a:latin typeface="Helvetica"/>
                <a:ea typeface="Helvetica"/>
                <a:cs typeface="Helvetica"/>
                <a:sym typeface="Helvetica"/>
              </a:defRPr>
            </a:pPr>
            <a:r>
              <a:t>Improver: I don’t know yet.</a:t>
            </a:r>
          </a:p>
          <a:p>
            <a:pPr algn="l" defTabSz="1295400">
              <a:defRPr b="0" i="1" sz="2000">
                <a:uFill>
                  <a:solidFill>
                    <a:srgbClr val="000000"/>
                  </a:solidFill>
                </a:uFill>
                <a:latin typeface="Helvetica"/>
                <a:ea typeface="Helvetica"/>
                <a:cs typeface="Helvetica"/>
                <a:sym typeface="Helvetica"/>
              </a:defRPr>
            </a:pPr>
            <a:r>
              <a:t>Coach: What is therefore your next step?</a:t>
            </a:r>
          </a:p>
          <a:p>
            <a:pPr algn="l" defTabSz="1295400">
              <a:spcBef>
                <a:spcPts val="1600"/>
              </a:spcBef>
              <a:defRPr b="0" i="1" sz="2000">
                <a:uFill>
                  <a:solidFill>
                    <a:srgbClr val="000000"/>
                  </a:solidFill>
                </a:uFill>
                <a:latin typeface="Helvetica"/>
                <a:ea typeface="Helvetica"/>
                <a:cs typeface="Helvetica"/>
                <a:sym typeface="Helvetica"/>
              </a:defRPr>
            </a:pPr>
            <a:r>
              <a:t>Improver: I will doe a series of measurements to understand exactly how the throwing hight is influencing the flying distance and what is causing it.</a:t>
            </a:r>
          </a:p>
          <a:p>
            <a:pPr algn="l" defTabSz="1295400">
              <a:spcBef>
                <a:spcPts val="1600"/>
              </a:spcBef>
              <a:defRPr i="1" sz="2000">
                <a:uFill>
                  <a:solidFill>
                    <a:srgbClr val="000000"/>
                  </a:solidFill>
                </a:uFill>
                <a:latin typeface="Helvetica"/>
                <a:ea typeface="Helvetica"/>
                <a:cs typeface="Helvetica"/>
                <a:sym typeface="Helvetica"/>
              </a:defRPr>
            </a:pPr>
            <a:r>
              <a:t>Coach: When can we go and see, what we have learned from taking that step?</a:t>
            </a:r>
          </a:p>
          <a:p>
            <a:pPr algn="l" defTabSz="1295400">
              <a:spcBef>
                <a:spcPts val="1600"/>
              </a:spcBef>
              <a:defRPr i="1" sz="2000">
                <a:uFill>
                  <a:solidFill>
                    <a:srgbClr val="000000"/>
                  </a:solidFill>
                </a:uFill>
                <a:latin typeface="Helvetica"/>
                <a:ea typeface="Helvetica"/>
                <a:cs typeface="Helvetica"/>
                <a:sym typeface="Helvetica"/>
              </a:defRPr>
            </a:pPr>
            <a:r>
              <a:t>Improver: </a:t>
            </a:r>
            <a:r>
              <a:rPr b="0"/>
              <a:t>Well, to have enough data to draw a relevant conclusion I should at least measure data over the next two weeks. I really don’t want to end up with false assumptions here. So let's schedule our next coaching in two weeks from now. Or maybe even one day later so I can put the data into a chart so we can see trends and outliers.</a:t>
            </a:r>
          </a:p>
        </p:txBody>
      </p:sp>
      <p:grpSp>
        <p:nvGrpSpPr>
          <p:cNvPr id="410" name="Gruppieren"/>
          <p:cNvGrpSpPr/>
          <p:nvPr/>
        </p:nvGrpSpPr>
        <p:grpSpPr>
          <a:xfrm>
            <a:off x="101599" y="101599"/>
            <a:ext cx="1016504" cy="992362"/>
            <a:chOff x="-25400" y="-25400"/>
            <a:chExt cx="1016502" cy="992360"/>
          </a:xfrm>
        </p:grpSpPr>
        <p:grpSp>
          <p:nvGrpSpPr>
            <p:cNvPr id="408" name="Oval"/>
            <p:cNvGrpSpPr/>
            <p:nvPr/>
          </p:nvGrpSpPr>
          <p:grpSpPr>
            <a:xfrm>
              <a:off x="-25401" y="-25401"/>
              <a:ext cx="1016504" cy="992362"/>
              <a:chOff x="0" y="0"/>
              <a:chExt cx="1016502" cy="992360"/>
            </a:xfrm>
          </p:grpSpPr>
          <p:sp>
            <p:nvSpPr>
              <p:cNvPr id="407"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406"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409"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19</a:t>
              </a:r>
            </a:p>
          </p:txBody>
        </p:sp>
      </p:grpSp>
      <p:grpSp>
        <p:nvGrpSpPr>
          <p:cNvPr id="415" name="Gruppieren"/>
          <p:cNvGrpSpPr/>
          <p:nvPr/>
        </p:nvGrpSpPr>
        <p:grpSpPr>
          <a:xfrm>
            <a:off x="356238" y="3867990"/>
            <a:ext cx="850360" cy="909525"/>
            <a:chOff x="-62861" y="-108252"/>
            <a:chExt cx="850359" cy="909523"/>
          </a:xfrm>
        </p:grpSpPr>
        <p:grpSp>
          <p:nvGrpSpPr>
            <p:cNvPr id="413" name="Pfeil"/>
            <p:cNvGrpSpPr/>
            <p:nvPr/>
          </p:nvGrpSpPr>
          <p:grpSpPr>
            <a:xfrm flipH="1">
              <a:off x="-62862" y="-108253"/>
              <a:ext cx="850360" cy="909525"/>
              <a:chOff x="0" y="0"/>
              <a:chExt cx="850359" cy="909523"/>
            </a:xfrm>
          </p:grpSpPr>
          <p:sp>
            <p:nvSpPr>
              <p:cNvPr id="412"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411"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414"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0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0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0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0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2" fill="hold">
                                  <p:stCondLst>
                                    <p:cond delay="0"/>
                                  </p:stCondLst>
                                  <p:iterate type="el" backwards="0">
                                    <p:tmAbs val="0"/>
                                  </p:iterate>
                                  <p:childTnLst>
                                    <p:set>
                                      <p:cBhvr>
                                        <p:cTn id="40" fill="hold"/>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5" grpId="2"/>
      <p:bldP build="p" bldLvl="1" animBg="1" rev="0" advAuto="0" spid="405"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8" name="Phase 5: Taking the next step quickly"/>
          <p:cNvSpPr txBox="1"/>
          <p:nvPr>
            <p:ph type="body" idx="21"/>
          </p:nvPr>
        </p:nvSpPr>
        <p:spPr>
          <a:prstGeom prst="rect">
            <a:avLst/>
          </a:prstGeom>
        </p:spPr>
        <p:txBody>
          <a:bodyPr/>
          <a:lstStyle/>
          <a:p>
            <a:pPr/>
            <a:r>
              <a:t>Phase 5: Taking the next step quickly</a:t>
            </a:r>
          </a:p>
        </p:txBody>
      </p:sp>
      <p:sp>
        <p:nvSpPr>
          <p:cNvPr id="419" name="Situation B:…"/>
          <p:cNvSpPr txBox="1"/>
          <p:nvPr/>
        </p:nvSpPr>
        <p:spPr>
          <a:xfrm>
            <a:off x="1270000" y="1621993"/>
            <a:ext cx="10767266" cy="574807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l" defTabSz="1295400">
              <a:spcBef>
                <a:spcPts val="600"/>
              </a:spcBef>
              <a:defRPr sz="2000" u="sng">
                <a:uFill>
                  <a:solidFill>
                    <a:srgbClr val="000000"/>
                  </a:solidFill>
                </a:uFill>
                <a:latin typeface="Helvetica"/>
                <a:ea typeface="Helvetica"/>
                <a:cs typeface="Helvetica"/>
                <a:sym typeface="Helvetica"/>
              </a:defRPr>
            </a:pPr>
            <a:r>
              <a:t>Situation B:</a:t>
            </a:r>
          </a:p>
          <a:p>
            <a:pPr algn="l" defTabSz="1295400">
              <a:spcBef>
                <a:spcPts val="600"/>
              </a:spcBef>
              <a:defRPr b="0" i="1" sz="2000">
                <a:uFill>
                  <a:solidFill>
                    <a:srgbClr val="000000"/>
                  </a:solidFill>
                </a:uFill>
                <a:latin typeface="Helvetica"/>
                <a:ea typeface="Helvetica"/>
                <a:cs typeface="Helvetica"/>
                <a:sym typeface="Helvetica"/>
              </a:defRPr>
            </a:pPr>
            <a:r>
              <a:t>Obstacle: The variation in throwing hight.</a:t>
            </a:r>
          </a:p>
          <a:p>
            <a:pPr algn="l" defTabSz="1295400">
              <a:spcBef>
                <a:spcPts val="600"/>
              </a:spcBef>
              <a:defRPr b="0" i="1" sz="2000">
                <a:uFill>
                  <a:solidFill>
                    <a:srgbClr val="000000"/>
                  </a:solidFill>
                </a:uFill>
                <a:latin typeface="Helvetica"/>
                <a:ea typeface="Helvetica"/>
                <a:cs typeface="Helvetica"/>
                <a:sym typeface="Helvetica"/>
              </a:defRPr>
            </a:pPr>
            <a:r>
              <a:t>What happened so far: The root cause has been analyzed. The operators struggle because they have no indication at which hight to throw when aiming. The unwanted  effect on the process indicator as well as the correct throwing hight have been determined exactly. A solution has been tested (using a string; see exercise #13). Now this solution has to be implemented for good. </a:t>
            </a:r>
          </a:p>
          <a:p>
            <a:pPr algn="l" defTabSz="1295400">
              <a:spcBef>
                <a:spcPts val="1600"/>
              </a:spcBef>
              <a:defRPr b="0" i="1" sz="2000">
                <a:uFill>
                  <a:solidFill>
                    <a:srgbClr val="000000"/>
                  </a:solidFill>
                </a:uFill>
                <a:latin typeface="Helvetica"/>
                <a:ea typeface="Helvetica"/>
                <a:cs typeface="Helvetica"/>
                <a:sym typeface="Helvetica"/>
              </a:defRPr>
            </a:pPr>
            <a:r>
              <a:t>Improver: I will observe the process more closely to find out what the root cause for the variation in throwing hight is.</a:t>
            </a:r>
          </a:p>
          <a:p>
            <a:pPr algn="l" defTabSz="1295400">
              <a:spcBef>
                <a:spcPts val="1600"/>
              </a:spcBef>
              <a:defRPr b="0" i="1" sz="2000">
                <a:uFill>
                  <a:solidFill>
                    <a:srgbClr val="000000"/>
                  </a:solidFill>
                </a:uFill>
                <a:latin typeface="Helvetica"/>
                <a:ea typeface="Helvetica"/>
                <a:cs typeface="Helvetica"/>
                <a:sym typeface="Helvetica"/>
              </a:defRPr>
            </a:pPr>
            <a:r>
              <a:t>Coach: What is therefore your next step?</a:t>
            </a:r>
            <a:br/>
            <a:r>
              <a:t>Improver: I will order a fixture that only allows for launching at the correct launching hight. </a:t>
            </a:r>
          </a:p>
          <a:p>
            <a:pPr algn="l" defTabSz="1295400">
              <a:spcBef>
                <a:spcPts val="1600"/>
              </a:spcBef>
              <a:defRPr i="1" sz="2000">
                <a:uFill>
                  <a:solidFill>
                    <a:srgbClr val="000000"/>
                  </a:solidFill>
                </a:uFill>
                <a:latin typeface="Helvetica"/>
                <a:ea typeface="Helvetica"/>
                <a:cs typeface="Helvetica"/>
                <a:sym typeface="Helvetica"/>
              </a:defRPr>
            </a:pPr>
            <a:r>
              <a:t>Coach: When can we go and see, what we have learned from taking that step?</a:t>
            </a:r>
          </a:p>
          <a:p>
            <a:pPr algn="l" defTabSz="1295400">
              <a:spcBef>
                <a:spcPts val="1600"/>
              </a:spcBef>
              <a:defRPr i="1" sz="2000">
                <a:uFill>
                  <a:solidFill>
                    <a:srgbClr val="000000"/>
                  </a:solidFill>
                </a:uFill>
                <a:latin typeface="Helvetica"/>
                <a:ea typeface="Helvetica"/>
                <a:cs typeface="Helvetica"/>
                <a:sym typeface="Helvetica"/>
              </a:defRPr>
            </a:pPr>
            <a:r>
              <a:t>Improver: </a:t>
            </a:r>
            <a:r>
              <a:rPr b="0"/>
              <a:t>Well, it will take at least 6 to 8 weeks for our workshop to build the fixture. Then, of course, I will have to test it and see if the process is stable. To be sure that we have a sustainable solution we should at least measure for another 4 weeks. So I think our next coaching cycle should be in about three month.</a:t>
            </a:r>
          </a:p>
        </p:txBody>
      </p:sp>
      <p:grpSp>
        <p:nvGrpSpPr>
          <p:cNvPr id="424" name="Gruppieren"/>
          <p:cNvGrpSpPr/>
          <p:nvPr/>
        </p:nvGrpSpPr>
        <p:grpSpPr>
          <a:xfrm>
            <a:off x="101599" y="101599"/>
            <a:ext cx="1016504" cy="992362"/>
            <a:chOff x="-25400" y="-25400"/>
            <a:chExt cx="1016502" cy="992360"/>
          </a:xfrm>
        </p:grpSpPr>
        <p:grpSp>
          <p:nvGrpSpPr>
            <p:cNvPr id="422" name="Oval"/>
            <p:cNvGrpSpPr/>
            <p:nvPr/>
          </p:nvGrpSpPr>
          <p:grpSpPr>
            <a:xfrm>
              <a:off x="-25401" y="-25401"/>
              <a:ext cx="1016504" cy="992362"/>
              <a:chOff x="0" y="0"/>
              <a:chExt cx="1016502" cy="992360"/>
            </a:xfrm>
          </p:grpSpPr>
          <p:sp>
            <p:nvSpPr>
              <p:cNvPr id="421"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420"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423"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19</a:t>
              </a:r>
            </a:p>
          </p:txBody>
        </p:sp>
      </p:grpSp>
      <p:grpSp>
        <p:nvGrpSpPr>
          <p:cNvPr id="429" name="Gruppieren"/>
          <p:cNvGrpSpPr/>
          <p:nvPr/>
        </p:nvGrpSpPr>
        <p:grpSpPr>
          <a:xfrm>
            <a:off x="356238" y="5317735"/>
            <a:ext cx="850360" cy="909525"/>
            <a:chOff x="-62861" y="-108252"/>
            <a:chExt cx="850359" cy="909523"/>
          </a:xfrm>
        </p:grpSpPr>
        <p:grpSp>
          <p:nvGrpSpPr>
            <p:cNvPr id="427" name="Pfeil"/>
            <p:cNvGrpSpPr/>
            <p:nvPr/>
          </p:nvGrpSpPr>
          <p:grpSpPr>
            <a:xfrm flipH="1">
              <a:off x="-62862" y="-108253"/>
              <a:ext cx="850360" cy="909525"/>
              <a:chOff x="0" y="0"/>
              <a:chExt cx="850359" cy="909523"/>
            </a:xfrm>
          </p:grpSpPr>
          <p:sp>
            <p:nvSpPr>
              <p:cNvPr id="426"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425"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428"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1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1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2" fill="hold">
                                  <p:stCondLst>
                                    <p:cond delay="0"/>
                                  </p:stCondLst>
                                  <p:iterate type="el" backwards="0">
                                    <p:tmAbs val="0"/>
                                  </p:iterate>
                                  <p:childTnLst>
                                    <p:set>
                                      <p:cBhvr>
                                        <p:cTn id="36" fill="hold"/>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9" grpId="1"/>
      <p:bldP build="whole" bldLvl="1" animBg="1" rev="0" advAuto="0" spid="429"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2" name="Learning to hear individual parts 1"/>
          <p:cNvSpPr txBox="1"/>
          <p:nvPr>
            <p:ph type="body" idx="21"/>
          </p:nvPr>
        </p:nvSpPr>
        <p:spPr>
          <a:prstGeom prst="rect">
            <a:avLst/>
          </a:prstGeom>
        </p:spPr>
        <p:txBody>
          <a:bodyPr/>
          <a:lstStyle/>
          <a:p>
            <a:pPr/>
            <a:r>
              <a:t>Learning to hear individual parts 1</a:t>
            </a:r>
          </a:p>
        </p:txBody>
      </p:sp>
      <p:sp>
        <p:nvSpPr>
          <p:cNvPr id="433" name="„Furthermore, it is my opinion that Carthage must be destroyed“…"/>
          <p:cNvSpPr txBox="1"/>
          <p:nvPr/>
        </p:nvSpPr>
        <p:spPr>
          <a:xfrm>
            <a:off x="2498030" y="3213099"/>
            <a:ext cx="8703172"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pPr>
            <a:r>
              <a:t>„Furthermore, it is my opinion that Carthage must be destroyed“</a:t>
            </a:r>
          </a:p>
          <a:p>
            <a:pPr algn="r" defTabSz="1295400">
              <a:buClr>
                <a:srgbClr val="000000"/>
              </a:buClr>
              <a:buFont typeface="Helvetica Light"/>
              <a:defRPr b="0" i="1" sz="1400">
                <a:uFill>
                  <a:solidFill>
                    <a:srgbClr val="000000"/>
                  </a:solidFill>
                </a:uFill>
                <a:latin typeface="Helvetica"/>
                <a:ea typeface="Helvetica"/>
                <a:cs typeface="Helvetica"/>
                <a:sym typeface="Helvetica"/>
              </a:defRPr>
            </a:pPr>
            <a:r>
              <a:t>Marcus Porcius Cato</a:t>
            </a:r>
          </a:p>
        </p:txBody>
      </p:sp>
      <p:sp>
        <p:nvSpPr>
          <p:cNvPr id="434" name="„Why haven’t you put away your dirty cloth again?“"/>
          <p:cNvSpPr txBox="1"/>
          <p:nvPr/>
        </p:nvSpPr>
        <p:spPr>
          <a:xfrm>
            <a:off x="2997497" y="5695949"/>
            <a:ext cx="694179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„Why haven’t you put away your dirty cloth again?“</a:t>
            </a:r>
          </a:p>
        </p:txBody>
      </p:sp>
      <p:grpSp>
        <p:nvGrpSpPr>
          <p:cNvPr id="439" name="Gruppieren"/>
          <p:cNvGrpSpPr/>
          <p:nvPr/>
        </p:nvGrpSpPr>
        <p:grpSpPr>
          <a:xfrm>
            <a:off x="101599" y="101599"/>
            <a:ext cx="1016504" cy="992362"/>
            <a:chOff x="-25400" y="-25400"/>
            <a:chExt cx="1016502" cy="992360"/>
          </a:xfrm>
        </p:grpSpPr>
        <p:grpSp>
          <p:nvGrpSpPr>
            <p:cNvPr id="437" name="Oval"/>
            <p:cNvGrpSpPr/>
            <p:nvPr/>
          </p:nvGrpSpPr>
          <p:grpSpPr>
            <a:xfrm>
              <a:off x="-25401" y="-25401"/>
              <a:ext cx="1016504" cy="992362"/>
              <a:chOff x="0" y="0"/>
              <a:chExt cx="1016502" cy="992360"/>
            </a:xfrm>
          </p:grpSpPr>
          <p:sp>
            <p:nvSpPr>
              <p:cNvPr id="436"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435"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438"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20</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4" grpId="2"/>
      <p:bldP build="whole" bldLvl="1" animBg="1" rev="0" advAuto="0" spid="43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2" name="Learning to hear individual parts 2"/>
          <p:cNvSpPr txBox="1"/>
          <p:nvPr>
            <p:ph type="body" idx="21"/>
          </p:nvPr>
        </p:nvSpPr>
        <p:spPr>
          <a:prstGeom prst="rect">
            <a:avLst/>
          </a:prstGeom>
        </p:spPr>
        <p:txBody>
          <a:bodyPr/>
          <a:lstStyle/>
          <a:p>
            <a:pPr/>
            <a:r>
              <a:t>Learning to hear individual parts 2</a:t>
            </a:r>
          </a:p>
        </p:txBody>
      </p:sp>
      <p:sp>
        <p:nvSpPr>
          <p:cNvPr id="443" name="„In my hotel room there is no electricity anymore“"/>
          <p:cNvSpPr txBox="1"/>
          <p:nvPr/>
        </p:nvSpPr>
        <p:spPr>
          <a:xfrm>
            <a:off x="2913558" y="3007783"/>
            <a:ext cx="6720633"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„In my hotel room there is no electricity anymore“</a:t>
            </a:r>
          </a:p>
        </p:txBody>
      </p:sp>
      <p:sp>
        <p:nvSpPr>
          <p:cNvPr id="444" name="„This morning we had problems at workplace number 6. But we can’t take care of that right now.“"/>
          <p:cNvSpPr txBox="1"/>
          <p:nvPr/>
        </p:nvSpPr>
        <p:spPr>
          <a:xfrm>
            <a:off x="2553328" y="4017433"/>
            <a:ext cx="7898144"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„This morning we had problems at workplace number 6. But we can’t take care of that right now.“</a:t>
            </a:r>
          </a:p>
        </p:txBody>
      </p:sp>
      <p:sp>
        <p:nvSpPr>
          <p:cNvPr id="445" name="„I think we should react immediately and call for an expert.“"/>
          <p:cNvSpPr txBox="1"/>
          <p:nvPr/>
        </p:nvSpPr>
        <p:spPr>
          <a:xfrm>
            <a:off x="1952963" y="5395383"/>
            <a:ext cx="9098874"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„I think we should react immediately and call for an expert.“</a:t>
            </a:r>
          </a:p>
        </p:txBody>
      </p:sp>
      <p:grpSp>
        <p:nvGrpSpPr>
          <p:cNvPr id="450" name="Gruppieren"/>
          <p:cNvGrpSpPr/>
          <p:nvPr/>
        </p:nvGrpSpPr>
        <p:grpSpPr>
          <a:xfrm>
            <a:off x="101599" y="101599"/>
            <a:ext cx="1016504" cy="992362"/>
            <a:chOff x="-25400" y="-25400"/>
            <a:chExt cx="1016502" cy="992360"/>
          </a:xfrm>
        </p:grpSpPr>
        <p:grpSp>
          <p:nvGrpSpPr>
            <p:cNvPr id="448" name="Oval"/>
            <p:cNvGrpSpPr/>
            <p:nvPr/>
          </p:nvGrpSpPr>
          <p:grpSpPr>
            <a:xfrm>
              <a:off x="-25401" y="-25401"/>
              <a:ext cx="1016504" cy="992362"/>
              <a:chOff x="0" y="0"/>
              <a:chExt cx="1016502" cy="992360"/>
            </a:xfrm>
          </p:grpSpPr>
          <p:sp>
            <p:nvSpPr>
              <p:cNvPr id="447"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446"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449"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20</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3" name="Learning to hear individual parts 3"/>
          <p:cNvSpPr txBox="1"/>
          <p:nvPr>
            <p:ph type="body" idx="21"/>
          </p:nvPr>
        </p:nvSpPr>
        <p:spPr>
          <a:prstGeom prst="rect">
            <a:avLst/>
          </a:prstGeom>
        </p:spPr>
        <p:txBody>
          <a:bodyPr/>
          <a:lstStyle/>
          <a:p>
            <a:pPr/>
            <a:r>
              <a:t>Learning to hear individual parts 3</a:t>
            </a:r>
          </a:p>
        </p:txBody>
      </p:sp>
      <p:sp>
        <p:nvSpPr>
          <p:cNvPr id="454" name="„New team members always create big problems during the first 3 weeks.“"/>
          <p:cNvSpPr txBox="1"/>
          <p:nvPr/>
        </p:nvSpPr>
        <p:spPr>
          <a:xfrm>
            <a:off x="1246828" y="3613149"/>
            <a:ext cx="10529277"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„New team members always create big problems during the first 3 weeks.“</a:t>
            </a:r>
          </a:p>
        </p:txBody>
      </p:sp>
      <p:sp>
        <p:nvSpPr>
          <p:cNvPr id="455" name="„If we don’t react immediately this will become a real problem.“"/>
          <p:cNvSpPr txBox="1"/>
          <p:nvPr/>
        </p:nvSpPr>
        <p:spPr>
          <a:xfrm>
            <a:off x="843367" y="4603749"/>
            <a:ext cx="11318066"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„If we don’t react immediately this will become a real problem.“</a:t>
            </a:r>
          </a:p>
        </p:txBody>
      </p:sp>
      <p:sp>
        <p:nvSpPr>
          <p:cNvPr id="456" name="„I have the feeling that the problems with this process are increasing during the last couple days.“"/>
          <p:cNvSpPr txBox="1"/>
          <p:nvPr/>
        </p:nvSpPr>
        <p:spPr>
          <a:xfrm>
            <a:off x="2833336" y="5594349"/>
            <a:ext cx="735626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1295400">
              <a:spcBef>
                <a:spcPts val="600"/>
              </a:spcBef>
              <a:buClr>
                <a:srgbClr val="000000"/>
              </a:buClr>
              <a:buFont typeface="Helvetica Light"/>
              <a:defRPr b="0">
                <a:uFill>
                  <a:solidFill>
                    <a:srgbClr val="000000"/>
                  </a:solidFill>
                </a:uFill>
                <a:latin typeface="Helvetica"/>
                <a:ea typeface="Helvetica"/>
                <a:cs typeface="Helvetica"/>
                <a:sym typeface="Helvetica"/>
              </a:defRPr>
            </a:lvl1pPr>
          </a:lstStyle>
          <a:p>
            <a:pPr/>
            <a:r>
              <a:t>„I have the feeling that the problems with this process are increasing during the last couple days.“</a:t>
            </a:r>
          </a:p>
        </p:txBody>
      </p:sp>
      <p:grpSp>
        <p:nvGrpSpPr>
          <p:cNvPr id="461" name="Gruppieren"/>
          <p:cNvGrpSpPr/>
          <p:nvPr/>
        </p:nvGrpSpPr>
        <p:grpSpPr>
          <a:xfrm>
            <a:off x="101599" y="101599"/>
            <a:ext cx="1016504" cy="992362"/>
            <a:chOff x="-25400" y="-25400"/>
            <a:chExt cx="1016502" cy="992360"/>
          </a:xfrm>
        </p:grpSpPr>
        <p:grpSp>
          <p:nvGrpSpPr>
            <p:cNvPr id="459" name="Oval"/>
            <p:cNvGrpSpPr/>
            <p:nvPr/>
          </p:nvGrpSpPr>
          <p:grpSpPr>
            <a:xfrm>
              <a:off x="-25401" y="-25401"/>
              <a:ext cx="1016504" cy="992362"/>
              <a:chOff x="0" y="0"/>
              <a:chExt cx="1016502" cy="992360"/>
            </a:xfrm>
          </p:grpSpPr>
          <p:sp>
            <p:nvSpPr>
              <p:cNvPr id="458"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457"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460"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20</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 name="Phase 1: Having a precise Target-Condition"/>
          <p:cNvSpPr txBox="1"/>
          <p:nvPr>
            <p:ph type="body" idx="21"/>
          </p:nvPr>
        </p:nvSpPr>
        <p:spPr>
          <a:prstGeom prst="rect">
            <a:avLst/>
          </a:prstGeom>
        </p:spPr>
        <p:txBody>
          <a:bodyPr/>
          <a:lstStyle/>
          <a:p>
            <a:pPr/>
            <a:r>
              <a:t>Phase 1: Having a precise Target-Condition</a:t>
            </a:r>
          </a:p>
        </p:txBody>
      </p:sp>
      <p:grpSp>
        <p:nvGrpSpPr>
          <p:cNvPr id="65" name="Gruppieren"/>
          <p:cNvGrpSpPr/>
          <p:nvPr/>
        </p:nvGrpSpPr>
        <p:grpSpPr>
          <a:xfrm>
            <a:off x="96995" y="105563"/>
            <a:ext cx="1016504" cy="992361"/>
            <a:chOff x="-25400" y="-25400"/>
            <a:chExt cx="1016502" cy="992360"/>
          </a:xfrm>
        </p:grpSpPr>
        <p:grpSp>
          <p:nvGrpSpPr>
            <p:cNvPr id="63" name="Oval"/>
            <p:cNvGrpSpPr/>
            <p:nvPr/>
          </p:nvGrpSpPr>
          <p:grpSpPr>
            <a:xfrm>
              <a:off x="-25401" y="-25401"/>
              <a:ext cx="1016504" cy="992362"/>
              <a:chOff x="0" y="0"/>
              <a:chExt cx="1016502" cy="992360"/>
            </a:xfrm>
          </p:grpSpPr>
          <p:sp>
            <p:nvSpPr>
              <p:cNvPr id="62"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61"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64"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1</a:t>
              </a:r>
            </a:p>
          </p:txBody>
        </p:sp>
      </p:grpSp>
      <p:grpSp>
        <p:nvGrpSpPr>
          <p:cNvPr id="70" name="Gruppieren"/>
          <p:cNvGrpSpPr/>
          <p:nvPr/>
        </p:nvGrpSpPr>
        <p:grpSpPr>
          <a:xfrm>
            <a:off x="361068" y="1718069"/>
            <a:ext cx="850360" cy="909525"/>
            <a:chOff x="-62861" y="-108252"/>
            <a:chExt cx="850359" cy="909523"/>
          </a:xfrm>
        </p:grpSpPr>
        <p:grpSp>
          <p:nvGrpSpPr>
            <p:cNvPr id="68" name="Pfeil"/>
            <p:cNvGrpSpPr/>
            <p:nvPr/>
          </p:nvGrpSpPr>
          <p:grpSpPr>
            <a:xfrm flipH="1">
              <a:off x="-62862" y="-108253"/>
              <a:ext cx="850360" cy="909525"/>
              <a:chOff x="0" y="0"/>
              <a:chExt cx="850359" cy="909523"/>
            </a:xfrm>
          </p:grpSpPr>
          <p:sp>
            <p:nvSpPr>
              <p:cNvPr id="67"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66"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69"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71" name="Coach: What is you target condition for this process?"/>
          <p:cNvSpPr txBox="1"/>
          <p:nvPr/>
        </p:nvSpPr>
        <p:spPr>
          <a:xfrm>
            <a:off x="1270000" y="1972146"/>
            <a:ext cx="10914230" cy="4013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lvl1pPr algn="l" defTabSz="1295400">
              <a:buClr>
                <a:srgbClr val="000000"/>
              </a:buClr>
              <a:buFont typeface="Helvetica Light"/>
              <a:defRPr i="1" sz="2000">
                <a:uFill>
                  <a:solidFill>
                    <a:srgbClr val="000000"/>
                  </a:solidFill>
                </a:uFill>
                <a:latin typeface="Helvetica"/>
                <a:ea typeface="Helvetica"/>
                <a:cs typeface="Helvetica"/>
                <a:sym typeface="Helvetica"/>
              </a:defRPr>
            </a:lvl1pPr>
          </a:lstStyle>
          <a:p>
            <a:pPr/>
            <a:r>
              <a:t>Coach: What is you target condition for this process?</a:t>
            </a:r>
          </a:p>
        </p:txBody>
      </p:sp>
      <p:sp>
        <p:nvSpPr>
          <p:cNvPr id="72" name="Improver:…"/>
          <p:cNvSpPr txBox="1"/>
          <p:nvPr/>
        </p:nvSpPr>
        <p:spPr>
          <a:xfrm>
            <a:off x="1270000" y="2691746"/>
            <a:ext cx="10914230" cy="2839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My target condition is to improve the Kata Jet process.</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challenge is to reach a hit rate of 100% within 6 month. At first we aim for a hit rate of just 40%. That is already difficult enough since we can not change the distance to the target and the 500$ budget is really too small for achieving this.</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My target condition is to stabilize the flight distance at 200cm ± 20cm and to reduce the cross deviation so that we hit the center with a maximum deviation to the sides of ± 20cm.</a:t>
            </a:r>
          </a:p>
        </p:txBody>
      </p:sp>
      <p:sp>
        <p:nvSpPr>
          <p:cNvPr id="73"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74"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73">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2" fill="hold">
                                  <p:stCondLst>
                                    <p:cond delay="0"/>
                                  </p:stCondLst>
                                  <p:iterate type="el" backwards="0">
                                    <p:tmAbs val="0"/>
                                  </p:iterate>
                                  <p:childTnLst>
                                    <p:set>
                                      <p:cBhvr>
                                        <p:cTn id="14" fill="hold"/>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7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7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3" grpId="1"/>
      <p:bldP build="whole" bldLvl="1" animBg="1" rev="0" advAuto="0" spid="74"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 name="Phase 2: Understanding Actual-Condition"/>
          <p:cNvSpPr txBox="1"/>
          <p:nvPr>
            <p:ph type="body" idx="21"/>
          </p:nvPr>
        </p:nvSpPr>
        <p:spPr>
          <a:prstGeom prst="rect">
            <a:avLst/>
          </a:prstGeom>
        </p:spPr>
        <p:txBody>
          <a:bodyPr/>
          <a:lstStyle/>
          <a:p>
            <a:pPr/>
            <a:r>
              <a:t>Phase 2: Understanding Actual-Condition</a:t>
            </a:r>
          </a:p>
        </p:txBody>
      </p:sp>
      <p:grpSp>
        <p:nvGrpSpPr>
          <p:cNvPr id="82" name="Gruppieren"/>
          <p:cNvGrpSpPr/>
          <p:nvPr/>
        </p:nvGrpSpPr>
        <p:grpSpPr>
          <a:xfrm>
            <a:off x="101599" y="101599"/>
            <a:ext cx="1016504" cy="992362"/>
            <a:chOff x="-25400" y="-25400"/>
            <a:chExt cx="1016502" cy="992360"/>
          </a:xfrm>
        </p:grpSpPr>
        <p:grpSp>
          <p:nvGrpSpPr>
            <p:cNvPr id="80" name="Oval"/>
            <p:cNvGrpSpPr/>
            <p:nvPr/>
          </p:nvGrpSpPr>
          <p:grpSpPr>
            <a:xfrm>
              <a:off x="-25401" y="-25401"/>
              <a:ext cx="1016504" cy="992362"/>
              <a:chOff x="0" y="0"/>
              <a:chExt cx="1016502" cy="992360"/>
            </a:xfrm>
          </p:grpSpPr>
          <p:sp>
            <p:nvSpPr>
              <p:cNvPr id="79"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78"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81"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2</a:t>
              </a:r>
            </a:p>
          </p:txBody>
        </p:sp>
      </p:grpSp>
      <p:sp>
        <p:nvSpPr>
          <p:cNvPr id="83" name="Coach: What is the actual-condition now?…"/>
          <p:cNvSpPr txBox="1"/>
          <p:nvPr/>
        </p:nvSpPr>
        <p:spPr>
          <a:xfrm>
            <a:off x="1270000" y="2018430"/>
            <a:ext cx="7323557" cy="10109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What is the actual-condition now?</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p:txBody>
      </p:sp>
      <p:sp>
        <p:nvSpPr>
          <p:cNvPr id="84" name="We don’t hit the target precisely enough.…"/>
          <p:cNvSpPr txBox="1"/>
          <p:nvPr/>
        </p:nvSpPr>
        <p:spPr>
          <a:xfrm>
            <a:off x="1270000" y="3221195"/>
            <a:ext cx="10543652" cy="1722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We don’t hit the target precisely enough.</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hit rate is at 20%, but with this material quality that is the best possible.</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During the last run only one throw was a hit, therefore we have to move the lower clips further to the back.</a:t>
            </a:r>
          </a:p>
        </p:txBody>
      </p:sp>
      <p:sp>
        <p:nvSpPr>
          <p:cNvPr id="85"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86"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grpSp>
        <p:nvGrpSpPr>
          <p:cNvPr id="91" name="Gruppieren"/>
          <p:cNvGrpSpPr/>
          <p:nvPr/>
        </p:nvGrpSpPr>
        <p:grpSpPr>
          <a:xfrm>
            <a:off x="361068" y="1718069"/>
            <a:ext cx="850360" cy="909525"/>
            <a:chOff x="-62861" y="-108252"/>
            <a:chExt cx="850359" cy="909523"/>
          </a:xfrm>
        </p:grpSpPr>
        <p:grpSp>
          <p:nvGrpSpPr>
            <p:cNvPr id="89" name="Pfeil"/>
            <p:cNvGrpSpPr/>
            <p:nvPr/>
          </p:nvGrpSpPr>
          <p:grpSpPr>
            <a:xfrm flipH="1">
              <a:off x="-62862" y="-108253"/>
              <a:ext cx="850360" cy="909525"/>
              <a:chOff x="0" y="0"/>
              <a:chExt cx="850359" cy="909523"/>
            </a:xfrm>
          </p:grpSpPr>
          <p:sp>
            <p:nvSpPr>
              <p:cNvPr id="88"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87"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90"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4">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8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8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8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85">
                                            <p:bg/>
                                          </p:spTgt>
                                        </p:tgtEl>
                                        <p:attrNameLst>
                                          <p:attrName>style.visibility</p:attrName>
                                        </p:attrNameLst>
                                      </p:cBhvr>
                                      <p:to>
                                        <p:strVal val="visible"/>
                                      </p:to>
                                    </p:set>
                                  </p:childTnLst>
                                </p:cTn>
                              </p:par>
                              <p:par>
                                <p:cTn id="25" presetClass="entr" nodeType="withEffect" presetSubtype="0" presetID="1" grpId="3" fill="hold">
                                  <p:stCondLst>
                                    <p:cond delay="0"/>
                                  </p:stCondLst>
                                  <p:iterate type="el" backwards="0">
                                    <p:tmAbs val="0"/>
                                  </p:iterate>
                                  <p:childTnLst>
                                    <p:set>
                                      <p:cBhvr>
                                        <p:cTn id="26" fill="hold"/>
                                        <p:tgtEl>
                                          <p:spTgt spid="85">
                                            <p:txEl>
                                              <p:pRg st="0" end="0"/>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3" fill="hold">
                                  <p:stCondLst>
                                    <p:cond delay="0"/>
                                  </p:stCondLst>
                                  <p:iterate type="el" backwards="0">
                                    <p:tmAbs val="0"/>
                                  </p:iterate>
                                  <p:childTnLst>
                                    <p:set>
                                      <p:cBhvr>
                                        <p:cTn id="29" fill="hold"/>
                                        <p:tgtEl>
                                          <p:spTgt spid="85">
                                            <p:txEl>
                                              <p:pRg st="1" end="1"/>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4" fill="hold">
                                  <p:stCondLst>
                                    <p:cond delay="0"/>
                                  </p:stCondLst>
                                  <p:iterate type="el" backwards="0">
                                    <p:tmAbs val="0"/>
                                  </p:iterate>
                                  <p:childTnLst>
                                    <p:set>
                                      <p:cBhvr>
                                        <p:cTn id="32" fill="hold"/>
                                        <p:tgtEl>
                                          <p:spTgt spid="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8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3" fill="hold">
                                  <p:stCondLst>
                                    <p:cond delay="0"/>
                                  </p:stCondLst>
                                  <p:iterate type="el" backwards="0">
                                    <p:tmAbs val="0"/>
                                  </p:iterate>
                                  <p:childTnLst>
                                    <p:set>
                                      <p:cBhvr>
                                        <p:cTn id="40" fill="hold"/>
                                        <p:tgtEl>
                                          <p:spTgt spid="8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5" fill="hold">
                                  <p:stCondLst>
                                    <p:cond delay="0"/>
                                  </p:stCondLst>
                                  <p:iterate type="el" backwards="0">
                                    <p:tmAbs val="0"/>
                                  </p:iterate>
                                  <p:childTnLst>
                                    <p:set>
                                      <p:cBhvr>
                                        <p:cTn id="44" fill="hold"/>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P build="whole" bldLvl="1" animBg="1" rev="0" advAuto="0" spid="91" grpId="5"/>
      <p:bldP build="p" bldLvl="5" animBg="1" rev="0" advAuto="0" spid="84" grpId="2"/>
      <p:bldP build="p" bldLvl="5" animBg="1" rev="0" advAuto="0" spid="85" grpId="3"/>
      <p:bldP build="whole" bldLvl="1" animBg="1" rev="0" advAuto="0" spid="86"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4" name="Phase 2: Understanding Actual-Condition"/>
          <p:cNvSpPr txBox="1"/>
          <p:nvPr>
            <p:ph type="body" idx="21"/>
          </p:nvPr>
        </p:nvSpPr>
        <p:spPr>
          <a:prstGeom prst="rect">
            <a:avLst/>
          </a:prstGeom>
        </p:spPr>
        <p:txBody>
          <a:bodyPr/>
          <a:lstStyle/>
          <a:p>
            <a:pPr/>
            <a:r>
              <a:t>Phase 2: Understanding Actual-Condition</a:t>
            </a:r>
          </a:p>
        </p:txBody>
      </p:sp>
      <p:sp>
        <p:nvSpPr>
          <p:cNvPr id="95" name="Situation: The data presented for the actual-condition is imprecise.…"/>
          <p:cNvSpPr txBox="1"/>
          <p:nvPr/>
        </p:nvSpPr>
        <p:spPr>
          <a:xfrm>
            <a:off x="1270000" y="1751730"/>
            <a:ext cx="10543652" cy="16205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Situation: The data presented for the actual-condition is imprecise.</a:t>
            </a:r>
            <a:b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What is the actual-condition now?</a:t>
            </a:r>
          </a:p>
          <a:p>
            <a:pPr algn="l" defTabSz="1295400">
              <a:buClr>
                <a:srgbClr val="000000"/>
              </a:buClr>
              <a:buFont typeface="Helvetica Light"/>
              <a:defRPr b="0" i="1" sz="2000">
                <a:uFill>
                  <a:solidFill>
                    <a:srgbClr val="000000"/>
                  </a:solidFill>
                </a:uFill>
                <a:latin typeface="Helvetica"/>
                <a:ea typeface="Helvetica"/>
                <a:cs typeface="Helvetica"/>
                <a:sym typeface="Helvetica"/>
              </a:defRPr>
            </a:pP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p:txBody>
      </p:sp>
      <p:sp>
        <p:nvSpPr>
          <p:cNvPr id="96" name="The hit rate is at 20%. The flight distance for the last 5 attempts was like this. (show outdated data).…"/>
          <p:cNvSpPr txBox="1"/>
          <p:nvPr/>
        </p:nvSpPr>
        <p:spPr>
          <a:xfrm>
            <a:off x="1270000" y="3610873"/>
            <a:ext cx="11102845" cy="3246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hit rate is at 20%. The flight distance for the last 5 attempts was like this.</a:t>
            </a:r>
            <a:br/>
            <a:r>
              <a:t>(show outdated data).</a:t>
            </a:r>
            <a:b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hit rate is at 20%. The flight distance for the last 5 attempts in average was at 235cm.</a:t>
            </a:r>
            <a:br/>
            <a:r>
              <a:t>(show averaged data)</a:t>
            </a:r>
            <a:b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hit rate is at 20%. The flight distance during the last 4 weeks was like this.</a:t>
            </a:r>
            <a:br/>
            <a:r>
              <a:t>(show pie chart)</a:t>
            </a:r>
            <a:br/>
          </a:p>
        </p:txBody>
      </p:sp>
      <p:grpSp>
        <p:nvGrpSpPr>
          <p:cNvPr id="101" name="Gruppieren"/>
          <p:cNvGrpSpPr/>
          <p:nvPr/>
        </p:nvGrpSpPr>
        <p:grpSpPr>
          <a:xfrm>
            <a:off x="356238" y="2114367"/>
            <a:ext cx="850360" cy="909525"/>
            <a:chOff x="-62861" y="-108252"/>
            <a:chExt cx="850359" cy="909523"/>
          </a:xfrm>
        </p:grpSpPr>
        <p:grpSp>
          <p:nvGrpSpPr>
            <p:cNvPr id="99" name="Pfeil"/>
            <p:cNvGrpSpPr/>
            <p:nvPr/>
          </p:nvGrpSpPr>
          <p:grpSpPr>
            <a:xfrm flipH="1">
              <a:off x="-62862" y="-108253"/>
              <a:ext cx="850360" cy="909525"/>
              <a:chOff x="0" y="0"/>
              <a:chExt cx="850359" cy="909523"/>
            </a:xfrm>
          </p:grpSpPr>
          <p:sp>
            <p:nvSpPr>
              <p:cNvPr id="98"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97"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100"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grpSp>
        <p:nvGrpSpPr>
          <p:cNvPr id="106" name="Gruppieren"/>
          <p:cNvGrpSpPr/>
          <p:nvPr/>
        </p:nvGrpSpPr>
        <p:grpSpPr>
          <a:xfrm>
            <a:off x="101599" y="101599"/>
            <a:ext cx="1016504" cy="992362"/>
            <a:chOff x="-25400" y="-25400"/>
            <a:chExt cx="1016502" cy="992360"/>
          </a:xfrm>
        </p:grpSpPr>
        <p:grpSp>
          <p:nvGrpSpPr>
            <p:cNvPr id="104" name="Oval"/>
            <p:cNvGrpSpPr/>
            <p:nvPr/>
          </p:nvGrpSpPr>
          <p:grpSpPr>
            <a:xfrm>
              <a:off x="-25401" y="-25401"/>
              <a:ext cx="1016504" cy="992362"/>
              <a:chOff x="0" y="0"/>
              <a:chExt cx="1016502" cy="992360"/>
            </a:xfrm>
          </p:grpSpPr>
          <p:sp>
            <p:nvSpPr>
              <p:cNvPr id="103"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102" name="Oval Oval" descr="Oval Oval"/>
              <p:cNvPicPr>
                <a:picLocks noChangeAspect="0"/>
              </p:cNvPicPr>
              <p:nvPr/>
            </p:nvPicPr>
            <p:blipFill>
              <a:blip r:embed="rId4">
                <a:extLst/>
              </a:blip>
              <a:stretch>
                <a:fillRect/>
              </a:stretch>
            </p:blipFill>
            <p:spPr>
              <a:xfrm>
                <a:off x="-1" y="-1"/>
                <a:ext cx="1016504" cy="992362"/>
              </a:xfrm>
              <a:prstGeom prst="rect">
                <a:avLst/>
              </a:prstGeom>
              <a:effectLst/>
            </p:spPr>
          </p:pic>
        </p:grpSp>
        <p:sp>
          <p:nvSpPr>
            <p:cNvPr id="105"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3</a:t>
              </a: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1" name="Phase 3: Identifying obstacles precisely"/>
          <p:cNvSpPr txBox="1"/>
          <p:nvPr>
            <p:ph type="body" idx="21"/>
          </p:nvPr>
        </p:nvSpPr>
        <p:spPr>
          <a:prstGeom prst="rect">
            <a:avLst/>
          </a:prstGeom>
        </p:spPr>
        <p:txBody>
          <a:bodyPr/>
          <a:lstStyle/>
          <a:p>
            <a:pPr/>
            <a:r>
              <a:t>Phase 3: Identifying obstacles precisely</a:t>
            </a:r>
          </a:p>
        </p:txBody>
      </p:sp>
      <p:sp>
        <p:nvSpPr>
          <p:cNvPr id="112" name="Coach: Which obstacles are preventing you from reaching the target condition?"/>
          <p:cNvSpPr txBox="1"/>
          <p:nvPr/>
        </p:nvSpPr>
        <p:spPr>
          <a:xfrm>
            <a:off x="1270000" y="1965508"/>
            <a:ext cx="10543652" cy="4013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lvl1pPr algn="l" defTabSz="1295400">
              <a:buClr>
                <a:srgbClr val="000000"/>
              </a:buClr>
              <a:buFont typeface="Helvetica Light"/>
              <a:defRPr i="1" sz="2000">
                <a:uFill>
                  <a:solidFill>
                    <a:srgbClr val="000000"/>
                  </a:solidFill>
                </a:uFill>
                <a:latin typeface="Helvetica"/>
                <a:ea typeface="Helvetica"/>
                <a:cs typeface="Helvetica"/>
                <a:sym typeface="Helvetica"/>
              </a:defRPr>
            </a:lvl1pPr>
          </a:lstStyle>
          <a:p>
            <a:pPr/>
            <a:r>
              <a:t>Coach: Which obstacles are preventing you from reaching the target condition?</a:t>
            </a:r>
          </a:p>
        </p:txBody>
      </p:sp>
      <p:grpSp>
        <p:nvGrpSpPr>
          <p:cNvPr id="117" name="Gruppieren"/>
          <p:cNvGrpSpPr/>
          <p:nvPr/>
        </p:nvGrpSpPr>
        <p:grpSpPr>
          <a:xfrm>
            <a:off x="101599" y="101599"/>
            <a:ext cx="1016504" cy="992362"/>
            <a:chOff x="-25400" y="-25400"/>
            <a:chExt cx="1016502" cy="992360"/>
          </a:xfrm>
        </p:grpSpPr>
        <p:grpSp>
          <p:nvGrpSpPr>
            <p:cNvPr id="115" name="Oval"/>
            <p:cNvGrpSpPr/>
            <p:nvPr/>
          </p:nvGrpSpPr>
          <p:grpSpPr>
            <a:xfrm>
              <a:off x="-25401" y="-25401"/>
              <a:ext cx="1016504" cy="992362"/>
              <a:chOff x="0" y="0"/>
              <a:chExt cx="1016502" cy="992360"/>
            </a:xfrm>
          </p:grpSpPr>
          <p:sp>
            <p:nvSpPr>
              <p:cNvPr id="114"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113"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116"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4</a:t>
              </a:r>
            </a:p>
          </p:txBody>
        </p:sp>
      </p:grpSp>
      <p:sp>
        <p:nvSpPr>
          <p:cNvPr id="118" name="Improver:…"/>
          <p:cNvSpPr txBox="1"/>
          <p:nvPr/>
        </p:nvSpPr>
        <p:spPr>
          <a:xfrm>
            <a:off x="1270000" y="2891667"/>
            <a:ext cx="10914230" cy="2230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We don’t hit the target precisely enough.</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flying distance is wrong.</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Our process is not the problem. Our colleagues from the pre process should work more precisely.</a:t>
            </a:r>
          </a:p>
        </p:txBody>
      </p:sp>
      <p:grpSp>
        <p:nvGrpSpPr>
          <p:cNvPr id="123" name="Gruppieren"/>
          <p:cNvGrpSpPr/>
          <p:nvPr/>
        </p:nvGrpSpPr>
        <p:grpSpPr>
          <a:xfrm>
            <a:off x="356238" y="1711432"/>
            <a:ext cx="850360" cy="909524"/>
            <a:chOff x="-62861" y="-108252"/>
            <a:chExt cx="850359" cy="909523"/>
          </a:xfrm>
        </p:grpSpPr>
        <p:grpSp>
          <p:nvGrpSpPr>
            <p:cNvPr id="121" name="Pfeil"/>
            <p:cNvGrpSpPr/>
            <p:nvPr/>
          </p:nvGrpSpPr>
          <p:grpSpPr>
            <a:xfrm flipH="1">
              <a:off x="-62862" y="-108253"/>
              <a:ext cx="850360" cy="909525"/>
              <a:chOff x="0" y="0"/>
              <a:chExt cx="850359" cy="909523"/>
            </a:xfrm>
          </p:grpSpPr>
          <p:sp>
            <p:nvSpPr>
              <p:cNvPr id="120"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119" name="Pfeil Pfeil" descr="Pfeil Pfeil"/>
              <p:cNvPicPr>
                <a:picLocks noChangeAspect="0"/>
              </p:cNvPicPr>
              <p:nvPr/>
            </p:nvPicPr>
            <p:blipFill>
              <a:blip r:embed="rId3">
                <a:extLst/>
              </a:blip>
              <a:stretch>
                <a:fillRect/>
              </a:stretch>
            </p:blipFill>
            <p:spPr>
              <a:xfrm>
                <a:off x="0" y="0"/>
                <a:ext cx="850360" cy="909524"/>
              </a:xfrm>
              <a:prstGeom prst="rect">
                <a:avLst/>
              </a:prstGeom>
              <a:effectLst/>
            </p:spPr>
          </p:pic>
        </p:grpSp>
        <p:sp>
          <p:nvSpPr>
            <p:cNvPr id="122"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124"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125"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18">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118">
                                            <p:txEl>
                                              <p:pRg st="0" end="0"/>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1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2" fill="hold">
                                  <p:stCondLst>
                                    <p:cond delay="0"/>
                                  </p:stCondLst>
                                  <p:iterate type="el" backwards="0">
                                    <p:tmAbs val="0"/>
                                  </p:iterate>
                                  <p:childTnLst>
                                    <p:set>
                                      <p:cBhvr>
                                        <p:cTn id="19" fill="hold"/>
                                        <p:tgtEl>
                                          <p:spTgt spid="11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11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3" fill="hold">
                                  <p:stCondLst>
                                    <p:cond delay="0"/>
                                  </p:stCondLst>
                                  <p:iterate type="el" backwards="0">
                                    <p:tmAbs val="0"/>
                                  </p:iterate>
                                  <p:childTnLst>
                                    <p:set>
                                      <p:cBhvr>
                                        <p:cTn id="27" fill="hold"/>
                                        <p:tgtEl>
                                          <p:spTgt spid="124">
                                            <p:bg/>
                                          </p:spTgt>
                                        </p:tgtEl>
                                        <p:attrNameLst>
                                          <p:attrName>style.visibility</p:attrName>
                                        </p:attrNameLst>
                                      </p:cBhvr>
                                      <p:to>
                                        <p:strVal val="visible"/>
                                      </p:to>
                                    </p:set>
                                  </p:childTnLst>
                                </p:cTn>
                              </p:par>
                              <p:par>
                                <p:cTn id="28" presetClass="entr" nodeType="withEffect" presetSubtype="0" presetID="1" grpId="3" fill="hold">
                                  <p:stCondLst>
                                    <p:cond delay="0"/>
                                  </p:stCondLst>
                                  <p:iterate type="el" backwards="0">
                                    <p:tmAbs val="0"/>
                                  </p:iterate>
                                  <p:childTnLst>
                                    <p:set>
                                      <p:cBhvr>
                                        <p:cTn id="29" fill="hold"/>
                                        <p:tgtEl>
                                          <p:spTgt spid="124">
                                            <p:txEl>
                                              <p:pRg st="0" end="0"/>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3" fill="hold">
                                  <p:stCondLst>
                                    <p:cond delay="0"/>
                                  </p:stCondLst>
                                  <p:iterate type="el" backwards="0">
                                    <p:tmAbs val="0"/>
                                  </p:iterate>
                                  <p:childTnLst>
                                    <p:set>
                                      <p:cBhvr>
                                        <p:cTn id="32" fill="hold"/>
                                        <p:tgtEl>
                                          <p:spTgt spid="124">
                                            <p:txEl>
                                              <p:pRg st="1" end="1"/>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4" fill="hold">
                                  <p:stCondLst>
                                    <p:cond delay="0"/>
                                  </p:stCondLst>
                                  <p:iterate type="el" backwards="0">
                                    <p:tmAbs val="0"/>
                                  </p:iterate>
                                  <p:childTnLst>
                                    <p:set>
                                      <p:cBhvr>
                                        <p:cTn id="35" fill="hold"/>
                                        <p:tgtEl>
                                          <p:spTgt spid="1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3" fill="hold">
                                  <p:stCondLst>
                                    <p:cond delay="0"/>
                                  </p:stCondLst>
                                  <p:iterate type="el" backwards="0">
                                    <p:tmAbs val="0"/>
                                  </p:iterate>
                                  <p:childTnLst>
                                    <p:set>
                                      <p:cBhvr>
                                        <p:cTn id="39" fill="hold"/>
                                        <p:tgtEl>
                                          <p:spTgt spid="12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3" fill="hold">
                                  <p:stCondLst>
                                    <p:cond delay="0"/>
                                  </p:stCondLst>
                                  <p:iterate type="el" backwards="0">
                                    <p:tmAbs val="0"/>
                                  </p:iterate>
                                  <p:childTnLst>
                                    <p:set>
                                      <p:cBhvr>
                                        <p:cTn id="43" fill="hold"/>
                                        <p:tgtEl>
                                          <p:spTgt spid="124">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5" fill="hold">
                                  <p:stCondLst>
                                    <p:cond delay="0"/>
                                  </p:stCondLst>
                                  <p:iterate type="el" backwards="0">
                                    <p:tmAbs val="0"/>
                                  </p:iterate>
                                  <p:childTnLst>
                                    <p:set>
                                      <p:cBhvr>
                                        <p:cTn id="47" fill="hold"/>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2"/>
      <p:bldP build="p" bldLvl="5" animBg="1" rev="0" advAuto="0" spid="124" grpId="3"/>
      <p:bldP build="whole" bldLvl="1" animBg="1" rev="0" advAuto="0" spid="123" grpId="5"/>
      <p:bldP build="whole" bldLvl="1" animBg="1" rev="0" advAuto="0" spid="112" grpId="1"/>
      <p:bldP build="whole" bldLvl="1" animBg="1" rev="0" advAuto="0" spid="125"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Phase 3: Choosing on obstacle to address."/>
          <p:cNvSpPr txBox="1"/>
          <p:nvPr>
            <p:ph type="body" idx="21"/>
          </p:nvPr>
        </p:nvSpPr>
        <p:spPr>
          <a:prstGeom prst="rect">
            <a:avLst/>
          </a:prstGeom>
        </p:spPr>
        <p:txBody>
          <a:bodyPr/>
          <a:lstStyle/>
          <a:p>
            <a:pPr/>
            <a:r>
              <a:t>Phase 3: Choosing on obstacle to address.</a:t>
            </a:r>
          </a:p>
        </p:txBody>
      </p:sp>
      <p:grpSp>
        <p:nvGrpSpPr>
          <p:cNvPr id="133" name="Gruppieren"/>
          <p:cNvGrpSpPr/>
          <p:nvPr/>
        </p:nvGrpSpPr>
        <p:grpSpPr>
          <a:xfrm>
            <a:off x="101599" y="101599"/>
            <a:ext cx="1016504" cy="992362"/>
            <a:chOff x="-25400" y="-25400"/>
            <a:chExt cx="1016502" cy="992360"/>
          </a:xfrm>
        </p:grpSpPr>
        <p:grpSp>
          <p:nvGrpSpPr>
            <p:cNvPr id="131" name="Oval"/>
            <p:cNvGrpSpPr/>
            <p:nvPr/>
          </p:nvGrpSpPr>
          <p:grpSpPr>
            <a:xfrm>
              <a:off x="-25401" y="-25401"/>
              <a:ext cx="1016504" cy="992362"/>
              <a:chOff x="0" y="0"/>
              <a:chExt cx="1016502" cy="992360"/>
            </a:xfrm>
          </p:grpSpPr>
          <p:sp>
            <p:nvSpPr>
              <p:cNvPr id="130"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129"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132"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5</a:t>
              </a:r>
            </a:p>
          </p:txBody>
        </p:sp>
      </p:grpSp>
      <p:sp>
        <p:nvSpPr>
          <p:cNvPr id="134" name="Coach: Which obstacles are preventing you from reaching the target condition?…"/>
          <p:cNvSpPr txBox="1"/>
          <p:nvPr/>
        </p:nvSpPr>
        <p:spPr>
          <a:xfrm>
            <a:off x="1270000" y="1929394"/>
            <a:ext cx="10543652" cy="21285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i="1" sz="2000">
                <a:uFill>
                  <a:solidFill>
                    <a:srgbClr val="000000"/>
                  </a:solidFill>
                </a:uFill>
                <a:latin typeface="Helvetica"/>
                <a:ea typeface="Helvetica"/>
                <a:cs typeface="Helvetica"/>
                <a:sym typeface="Helvetica"/>
              </a:defRPr>
            </a:pPr>
            <a:r>
              <a:rPr b="0"/>
              <a:t>Coach: Which obstacles are preventing you from reaching the target condition?</a:t>
            </a:r>
            <a:endParaRPr b="0"/>
          </a:p>
          <a:p>
            <a:pPr algn="l" defTabSz="1295400">
              <a:buClr>
                <a:srgbClr val="000000"/>
              </a:buClr>
              <a:buFont typeface="Helvetica Light"/>
              <a:defRPr i="1" sz="2000">
                <a:uFill>
                  <a:solidFill>
                    <a:srgbClr val="000000"/>
                  </a:solidFill>
                </a:uFill>
                <a:latin typeface="Helvetica"/>
                <a:ea typeface="Helvetica"/>
                <a:cs typeface="Helvetica"/>
                <a:sym typeface="Helvetica"/>
              </a:defRPr>
            </a:pPr>
            <a:endParaRPr b="0"/>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Improver: The launching hight varies, the throwing force varies and the launching angle varies as well. Many mistakes occur when we employ students for a holiday job during the summer break. Additionally we have a bad hit rate after the annual maintenance.</a:t>
            </a:r>
          </a:p>
          <a:p>
            <a:pPr algn="l" defTabSz="1295400">
              <a:buClr>
                <a:srgbClr val="000000"/>
              </a:buClr>
              <a:buFont typeface="Helvetica Light"/>
              <a:defRPr i="1" sz="2000">
                <a:uFill>
                  <a:solidFill>
                    <a:srgbClr val="000000"/>
                  </a:solidFill>
                </a:uFill>
                <a:latin typeface="Helvetica"/>
                <a:ea typeface="Helvetica"/>
                <a:cs typeface="Helvetica"/>
                <a:sym typeface="Helvetica"/>
              </a:defRPr>
            </a:pPr>
            <a:r>
              <a:t>Coach: Which one are you addressing now?</a:t>
            </a:r>
          </a:p>
        </p:txBody>
      </p:sp>
      <p:sp>
        <p:nvSpPr>
          <p:cNvPr id="135" name="Improver:…"/>
          <p:cNvSpPr txBox="1"/>
          <p:nvPr/>
        </p:nvSpPr>
        <p:spPr>
          <a:xfrm>
            <a:off x="1270000" y="4451144"/>
            <a:ext cx="10914230" cy="19253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Improver:</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 don’t know, maybe the high number of mistakes with students during their summer job.</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bad hit rate after the annual maintenance.</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I’m not quite sure.</a:t>
            </a:r>
          </a:p>
        </p:txBody>
      </p:sp>
      <p:grpSp>
        <p:nvGrpSpPr>
          <p:cNvPr id="138" name="Gruppieren"/>
          <p:cNvGrpSpPr/>
          <p:nvPr/>
        </p:nvGrpSpPr>
        <p:grpSpPr>
          <a:xfrm>
            <a:off x="10353790" y="1634488"/>
            <a:ext cx="2449588" cy="1146456"/>
            <a:chOff x="99123" y="681761"/>
            <a:chExt cx="2449586" cy="1146454"/>
          </a:xfrm>
        </p:grpSpPr>
        <p:pic>
          <p:nvPicPr>
            <p:cNvPr id="146" name="Verbindungslinie" descr="Verbindungslinie"/>
            <p:cNvPicPr>
              <a:picLocks noChangeAspect="0"/>
            </p:cNvPicPr>
            <p:nvPr/>
          </p:nvPicPr>
          <p:blipFill>
            <a:blip r:embed="rId3">
              <a:extLst/>
            </a:blip>
            <a:stretch>
              <a:fillRect/>
            </a:stretch>
          </p:blipFill>
          <p:spPr>
            <a:xfrm>
              <a:off x="99123" y="1018266"/>
              <a:ext cx="749975" cy="809950"/>
            </a:xfrm>
            <a:prstGeom prst="rect">
              <a:avLst/>
            </a:prstGeom>
            <a:effectLst/>
          </p:spPr>
        </p:pic>
        <p:sp>
          <p:nvSpPr>
            <p:cNvPr id="137" name="Please copy the obstacles to your obstacle storage before starting this exercise."/>
            <p:cNvSpPr/>
            <p:nvPr/>
          </p:nvSpPr>
          <p:spPr>
            <a:xfrm>
              <a:off x="121791" y="681761"/>
              <a:ext cx="242691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spAutoFit/>
            </a:bodyPr>
            <a:lstStyle>
              <a:lvl1pPr defTabSz="1295400">
                <a:buClr>
                  <a:srgbClr val="000000"/>
                </a:buClr>
                <a:buFont typeface="Helvetica Light"/>
                <a:defRPr b="0" sz="1600">
                  <a:solidFill>
                    <a:srgbClr val="D81D00"/>
                  </a:solidFill>
                  <a:uFill>
                    <a:solidFill>
                      <a:srgbClr val="000000"/>
                    </a:solidFill>
                  </a:uFill>
                  <a:latin typeface="Noteworthy Light"/>
                  <a:ea typeface="Noteworthy Light"/>
                  <a:cs typeface="Noteworthy Light"/>
                  <a:sym typeface="Noteworthy Light"/>
                </a:defRPr>
              </a:lvl1pPr>
            </a:lstStyle>
            <a:p>
              <a:pPr/>
              <a:r>
                <a:t>Please copy the obstacles to your obstacle storage before starting this exercise.</a:t>
              </a:r>
            </a:p>
          </p:txBody>
        </p:sp>
      </p:grpSp>
      <p:grpSp>
        <p:nvGrpSpPr>
          <p:cNvPr id="143" name="Gruppieren"/>
          <p:cNvGrpSpPr/>
          <p:nvPr/>
        </p:nvGrpSpPr>
        <p:grpSpPr>
          <a:xfrm>
            <a:off x="356238" y="3419300"/>
            <a:ext cx="850360" cy="909525"/>
            <a:chOff x="-62861" y="-108252"/>
            <a:chExt cx="850359" cy="909523"/>
          </a:xfrm>
        </p:grpSpPr>
        <p:grpSp>
          <p:nvGrpSpPr>
            <p:cNvPr id="141" name="Pfeil"/>
            <p:cNvGrpSpPr/>
            <p:nvPr/>
          </p:nvGrpSpPr>
          <p:grpSpPr>
            <a:xfrm flipH="1">
              <a:off x="-62862" y="-108253"/>
              <a:ext cx="850360" cy="909525"/>
              <a:chOff x="0" y="0"/>
              <a:chExt cx="850359" cy="909523"/>
            </a:xfrm>
          </p:grpSpPr>
          <p:sp>
            <p:nvSpPr>
              <p:cNvPr id="140"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139" name="Pfeil Pfeil" descr="Pfeil Pfeil"/>
              <p:cNvPicPr>
                <a:picLocks noChangeAspect="0"/>
              </p:cNvPicPr>
              <p:nvPr/>
            </p:nvPicPr>
            <p:blipFill>
              <a:blip r:embed="rId4">
                <a:extLst/>
              </a:blip>
              <a:stretch>
                <a:fillRect/>
              </a:stretch>
            </p:blipFill>
            <p:spPr>
              <a:xfrm>
                <a:off x="0" y="0"/>
                <a:ext cx="850360" cy="909524"/>
              </a:xfrm>
              <a:prstGeom prst="rect">
                <a:avLst/>
              </a:prstGeom>
              <a:effectLst/>
            </p:spPr>
          </p:pic>
        </p:grpSp>
        <p:sp>
          <p:nvSpPr>
            <p:cNvPr id="142"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144"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145"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5">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135">
                                            <p:txEl>
                                              <p:pRg st="0" end="0"/>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3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2" fill="hold">
                                  <p:stCondLst>
                                    <p:cond delay="0"/>
                                  </p:stCondLst>
                                  <p:iterate type="el" backwards="0">
                                    <p:tmAbs val="0"/>
                                  </p:iterate>
                                  <p:childTnLst>
                                    <p:set>
                                      <p:cBhvr>
                                        <p:cTn id="19" fill="hold"/>
                                        <p:tgtEl>
                                          <p:spTgt spid="13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13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3" fill="hold">
                                  <p:stCondLst>
                                    <p:cond delay="0"/>
                                  </p:stCondLst>
                                  <p:iterate type="el" backwards="0">
                                    <p:tmAbs val="0"/>
                                  </p:iterate>
                                  <p:childTnLst>
                                    <p:set>
                                      <p:cBhvr>
                                        <p:cTn id="27" fill="hold"/>
                                        <p:tgtEl>
                                          <p:spTgt spid="144">
                                            <p:bg/>
                                          </p:spTgt>
                                        </p:tgtEl>
                                        <p:attrNameLst>
                                          <p:attrName>style.visibility</p:attrName>
                                        </p:attrNameLst>
                                      </p:cBhvr>
                                      <p:to>
                                        <p:strVal val="visible"/>
                                      </p:to>
                                    </p:set>
                                  </p:childTnLst>
                                </p:cTn>
                              </p:par>
                              <p:par>
                                <p:cTn id="28" presetClass="entr" nodeType="withEffect" presetSubtype="0" presetID="1" grpId="3" fill="hold">
                                  <p:stCondLst>
                                    <p:cond delay="0"/>
                                  </p:stCondLst>
                                  <p:iterate type="el" backwards="0">
                                    <p:tmAbs val="0"/>
                                  </p:iterate>
                                  <p:childTnLst>
                                    <p:set>
                                      <p:cBhvr>
                                        <p:cTn id="29" fill="hold"/>
                                        <p:tgtEl>
                                          <p:spTgt spid="144">
                                            <p:txEl>
                                              <p:pRg st="0" end="0"/>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3" fill="hold">
                                  <p:stCondLst>
                                    <p:cond delay="0"/>
                                  </p:stCondLst>
                                  <p:iterate type="el" backwards="0">
                                    <p:tmAbs val="0"/>
                                  </p:iterate>
                                  <p:childTnLst>
                                    <p:set>
                                      <p:cBhvr>
                                        <p:cTn id="32" fill="hold"/>
                                        <p:tgtEl>
                                          <p:spTgt spid="144">
                                            <p:txEl>
                                              <p:pRg st="1" end="1"/>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4" fill="hold">
                                  <p:stCondLst>
                                    <p:cond delay="0"/>
                                  </p:stCondLst>
                                  <p:iterate type="el" backwards="0">
                                    <p:tmAbs val="0"/>
                                  </p:iterate>
                                  <p:childTnLst>
                                    <p:set>
                                      <p:cBhvr>
                                        <p:cTn id="35" fill="hold"/>
                                        <p:tgtEl>
                                          <p:spTgt spid="14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3" fill="hold">
                                  <p:stCondLst>
                                    <p:cond delay="0"/>
                                  </p:stCondLst>
                                  <p:iterate type="el" backwards="0">
                                    <p:tmAbs val="0"/>
                                  </p:iterate>
                                  <p:childTnLst>
                                    <p:set>
                                      <p:cBhvr>
                                        <p:cTn id="39" fill="hold"/>
                                        <p:tgtEl>
                                          <p:spTgt spid="14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3" fill="hold">
                                  <p:stCondLst>
                                    <p:cond delay="0"/>
                                  </p:stCondLst>
                                  <p:iterate type="el" backwards="0">
                                    <p:tmAbs val="0"/>
                                  </p:iterate>
                                  <p:childTnLst>
                                    <p:set>
                                      <p:cBhvr>
                                        <p:cTn id="43" fill="hold"/>
                                        <p:tgtEl>
                                          <p:spTgt spid="144">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5" fill="hold">
                                  <p:stCondLst>
                                    <p:cond delay="0"/>
                                  </p:stCondLst>
                                  <p:iterate type="el" backwards="0">
                                    <p:tmAbs val="0"/>
                                  </p:iterate>
                                  <p:childTnLst>
                                    <p:set>
                                      <p:cBhvr>
                                        <p:cTn id="47" fill="hold"/>
                                        <p:tgtEl>
                                          <p:spTgt spid="1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6" fill="hold">
                                  <p:stCondLst>
                                    <p:cond delay="0"/>
                                  </p:stCondLst>
                                  <p:iterate type="el" backwards="0">
                                    <p:tmAbs val="0"/>
                                  </p:iterate>
                                  <p:childTnLst>
                                    <p:set>
                                      <p:cBhvr>
                                        <p:cTn id="51" fill="hold"/>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3"/>
      <p:bldP build="whole" bldLvl="1" animBg="1" rev="0" advAuto="0" spid="145" grpId="4"/>
      <p:bldP build="whole" bldLvl="1" animBg="1" rev="0" advAuto="0" spid="138" grpId="5"/>
      <p:bldP build="whole" bldLvl="1" animBg="1" rev="0" advAuto="0" spid="143" grpId="6"/>
      <p:bldP build="p" bldLvl="5" animBg="1" rev="0" advAuto="0" spid="135" grpId="2"/>
      <p:bldP build="whole" bldLvl="1" animBg="1" rev="0" advAuto="0" spid="134"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4" name="Gruppieren"/>
          <p:cNvGrpSpPr/>
          <p:nvPr/>
        </p:nvGrpSpPr>
        <p:grpSpPr>
          <a:xfrm>
            <a:off x="1037941" y="6778733"/>
            <a:ext cx="10928918" cy="2114509"/>
            <a:chOff x="-44450" y="-44450"/>
            <a:chExt cx="10928916" cy="2114508"/>
          </a:xfrm>
        </p:grpSpPr>
        <p:pic>
          <p:nvPicPr>
            <p:cNvPr id="149" name="BrainTraining.jpg" descr="BrainTraining.jpg"/>
            <p:cNvPicPr>
              <a:picLocks noChangeAspect="1"/>
            </p:cNvPicPr>
            <p:nvPr/>
          </p:nvPicPr>
          <p:blipFill>
            <a:blip r:embed="rId2">
              <a:extLst/>
            </a:blip>
            <a:srcRect l="22333" t="31676" r="23151" b="20101"/>
            <a:stretch>
              <a:fillRect/>
            </a:stretch>
          </p:blipFill>
          <p:spPr>
            <a:xfrm>
              <a:off x="117599" y="252329"/>
              <a:ext cx="1256494" cy="1111461"/>
            </a:xfrm>
            <a:custGeom>
              <a:avLst/>
              <a:gdLst/>
              <a:ahLst/>
              <a:cxnLst>
                <a:cxn ang="0">
                  <a:pos x="wd2" y="hd2"/>
                </a:cxn>
                <a:cxn ang="5400000">
                  <a:pos x="wd2" y="hd2"/>
                </a:cxn>
                <a:cxn ang="10800000">
                  <a:pos x="wd2" y="hd2"/>
                </a:cxn>
                <a:cxn ang="16200000">
                  <a:pos x="wd2" y="hd2"/>
                </a:cxn>
              </a:cxnLst>
              <a:rect l="0" t="0" r="r" b="b"/>
              <a:pathLst>
                <a:path w="21371" h="21369" fill="norm" stroke="1" extrusionOk="0">
                  <a:moveTo>
                    <a:pt x="2467" y="0"/>
                  </a:moveTo>
                  <a:cubicBezTo>
                    <a:pt x="1999" y="0"/>
                    <a:pt x="1718" y="324"/>
                    <a:pt x="1718" y="862"/>
                  </a:cubicBezTo>
                  <a:cubicBezTo>
                    <a:pt x="1718" y="1257"/>
                    <a:pt x="1622" y="1383"/>
                    <a:pt x="1441" y="1213"/>
                  </a:cubicBezTo>
                  <a:cubicBezTo>
                    <a:pt x="1365" y="1142"/>
                    <a:pt x="1163" y="1100"/>
                    <a:pt x="996" y="1122"/>
                  </a:cubicBezTo>
                  <a:cubicBezTo>
                    <a:pt x="712" y="1158"/>
                    <a:pt x="688" y="1203"/>
                    <a:pt x="638" y="1831"/>
                  </a:cubicBezTo>
                  <a:cubicBezTo>
                    <a:pt x="588" y="2455"/>
                    <a:pt x="563" y="2505"/>
                    <a:pt x="287" y="2541"/>
                  </a:cubicBezTo>
                  <a:cubicBezTo>
                    <a:pt x="-107" y="2592"/>
                    <a:pt x="-92" y="2877"/>
                    <a:pt x="314" y="3037"/>
                  </a:cubicBezTo>
                  <a:cubicBezTo>
                    <a:pt x="609" y="3153"/>
                    <a:pt x="638" y="3213"/>
                    <a:pt x="638" y="3716"/>
                  </a:cubicBezTo>
                  <a:cubicBezTo>
                    <a:pt x="638" y="4398"/>
                    <a:pt x="928" y="4655"/>
                    <a:pt x="1340" y="4349"/>
                  </a:cubicBezTo>
                  <a:cubicBezTo>
                    <a:pt x="1639" y="4127"/>
                    <a:pt x="1718" y="4201"/>
                    <a:pt x="1718" y="4670"/>
                  </a:cubicBezTo>
                  <a:cubicBezTo>
                    <a:pt x="1718" y="5180"/>
                    <a:pt x="2180" y="5668"/>
                    <a:pt x="2562" y="5562"/>
                  </a:cubicBezTo>
                  <a:cubicBezTo>
                    <a:pt x="3075" y="5420"/>
                    <a:pt x="3172" y="5199"/>
                    <a:pt x="3230" y="4067"/>
                  </a:cubicBezTo>
                  <a:lnTo>
                    <a:pt x="3284" y="3014"/>
                  </a:lnTo>
                  <a:lnTo>
                    <a:pt x="3716" y="3014"/>
                  </a:lnTo>
                  <a:cubicBezTo>
                    <a:pt x="4092" y="3014"/>
                    <a:pt x="4154" y="3046"/>
                    <a:pt x="4182" y="3304"/>
                  </a:cubicBezTo>
                  <a:cubicBezTo>
                    <a:pt x="4245" y="3887"/>
                    <a:pt x="4462" y="4301"/>
                    <a:pt x="4850" y="4578"/>
                  </a:cubicBezTo>
                  <a:lnTo>
                    <a:pt x="5242" y="4860"/>
                  </a:lnTo>
                  <a:lnTo>
                    <a:pt x="5100" y="5875"/>
                  </a:lnTo>
                  <a:cubicBezTo>
                    <a:pt x="5022" y="6436"/>
                    <a:pt x="4928" y="8134"/>
                    <a:pt x="4891" y="9645"/>
                  </a:cubicBezTo>
                  <a:cubicBezTo>
                    <a:pt x="4833" y="11965"/>
                    <a:pt x="4850" y="12509"/>
                    <a:pt x="4999" y="13162"/>
                  </a:cubicBezTo>
                  <a:cubicBezTo>
                    <a:pt x="5219" y="14126"/>
                    <a:pt x="5224" y="14392"/>
                    <a:pt x="5005" y="15146"/>
                  </a:cubicBezTo>
                  <a:cubicBezTo>
                    <a:pt x="4845" y="15701"/>
                    <a:pt x="4845" y="15797"/>
                    <a:pt x="5005" y="16351"/>
                  </a:cubicBezTo>
                  <a:cubicBezTo>
                    <a:pt x="5101" y="16683"/>
                    <a:pt x="5174" y="17114"/>
                    <a:pt x="5174" y="17305"/>
                  </a:cubicBezTo>
                  <a:cubicBezTo>
                    <a:pt x="5174" y="17497"/>
                    <a:pt x="5266" y="17844"/>
                    <a:pt x="5377" y="18076"/>
                  </a:cubicBezTo>
                  <a:cubicBezTo>
                    <a:pt x="6286" y="19995"/>
                    <a:pt x="6428" y="20195"/>
                    <a:pt x="7003" y="20403"/>
                  </a:cubicBezTo>
                  <a:cubicBezTo>
                    <a:pt x="7217" y="20480"/>
                    <a:pt x="7510" y="20664"/>
                    <a:pt x="7658" y="20815"/>
                  </a:cubicBezTo>
                  <a:cubicBezTo>
                    <a:pt x="7807" y="20966"/>
                    <a:pt x="8025" y="21145"/>
                    <a:pt x="8144" y="21220"/>
                  </a:cubicBezTo>
                  <a:cubicBezTo>
                    <a:pt x="8427" y="21396"/>
                    <a:pt x="9551" y="21402"/>
                    <a:pt x="9852" y="21227"/>
                  </a:cubicBezTo>
                  <a:cubicBezTo>
                    <a:pt x="9982" y="21152"/>
                    <a:pt x="10242" y="20928"/>
                    <a:pt x="10426" y="20731"/>
                  </a:cubicBezTo>
                  <a:lnTo>
                    <a:pt x="10763" y="20373"/>
                  </a:lnTo>
                  <a:lnTo>
                    <a:pt x="10932" y="20670"/>
                  </a:lnTo>
                  <a:cubicBezTo>
                    <a:pt x="11335" y="21366"/>
                    <a:pt x="12659" y="21600"/>
                    <a:pt x="13382" y="21105"/>
                  </a:cubicBezTo>
                  <a:cubicBezTo>
                    <a:pt x="13590" y="20963"/>
                    <a:pt x="13801" y="20770"/>
                    <a:pt x="13848" y="20678"/>
                  </a:cubicBezTo>
                  <a:cubicBezTo>
                    <a:pt x="13896" y="20585"/>
                    <a:pt x="13990" y="20510"/>
                    <a:pt x="14057" y="20510"/>
                  </a:cubicBezTo>
                  <a:cubicBezTo>
                    <a:pt x="14125" y="20510"/>
                    <a:pt x="14385" y="20396"/>
                    <a:pt x="14638" y="20258"/>
                  </a:cubicBezTo>
                  <a:cubicBezTo>
                    <a:pt x="14984" y="20069"/>
                    <a:pt x="15166" y="19860"/>
                    <a:pt x="15360" y="19419"/>
                  </a:cubicBezTo>
                  <a:cubicBezTo>
                    <a:pt x="15502" y="19097"/>
                    <a:pt x="15724" y="18658"/>
                    <a:pt x="15860" y="18442"/>
                  </a:cubicBezTo>
                  <a:cubicBezTo>
                    <a:pt x="16007" y="18208"/>
                    <a:pt x="16139" y="17774"/>
                    <a:pt x="16184" y="17359"/>
                  </a:cubicBezTo>
                  <a:cubicBezTo>
                    <a:pt x="16225" y="16977"/>
                    <a:pt x="16315" y="16544"/>
                    <a:pt x="16386" y="16397"/>
                  </a:cubicBezTo>
                  <a:cubicBezTo>
                    <a:pt x="16550" y="16058"/>
                    <a:pt x="16545" y="15426"/>
                    <a:pt x="16373" y="14970"/>
                  </a:cubicBezTo>
                  <a:cubicBezTo>
                    <a:pt x="16266" y="14688"/>
                    <a:pt x="16269" y="14272"/>
                    <a:pt x="16386" y="12895"/>
                  </a:cubicBezTo>
                  <a:cubicBezTo>
                    <a:pt x="16503" y="11531"/>
                    <a:pt x="16512" y="10676"/>
                    <a:pt x="16420" y="8790"/>
                  </a:cubicBezTo>
                  <a:cubicBezTo>
                    <a:pt x="16356" y="7481"/>
                    <a:pt x="16249" y="6079"/>
                    <a:pt x="16191" y="5677"/>
                  </a:cubicBezTo>
                  <a:lnTo>
                    <a:pt x="16089" y="4952"/>
                  </a:lnTo>
                  <a:lnTo>
                    <a:pt x="16521" y="4517"/>
                  </a:lnTo>
                  <a:cubicBezTo>
                    <a:pt x="16813" y="4230"/>
                    <a:pt x="17002" y="3917"/>
                    <a:pt x="17095" y="3556"/>
                  </a:cubicBezTo>
                  <a:cubicBezTo>
                    <a:pt x="17229" y="3037"/>
                    <a:pt x="17255" y="3014"/>
                    <a:pt x="17662" y="3014"/>
                  </a:cubicBezTo>
                  <a:lnTo>
                    <a:pt x="18081" y="3014"/>
                  </a:lnTo>
                  <a:lnTo>
                    <a:pt x="18141" y="4067"/>
                  </a:lnTo>
                  <a:cubicBezTo>
                    <a:pt x="18202" y="5200"/>
                    <a:pt x="18294" y="5421"/>
                    <a:pt x="18803" y="5562"/>
                  </a:cubicBezTo>
                  <a:cubicBezTo>
                    <a:pt x="19184" y="5668"/>
                    <a:pt x="19647" y="5180"/>
                    <a:pt x="19647" y="4670"/>
                  </a:cubicBezTo>
                  <a:cubicBezTo>
                    <a:pt x="19647" y="4201"/>
                    <a:pt x="19732" y="4127"/>
                    <a:pt x="20031" y="4349"/>
                  </a:cubicBezTo>
                  <a:cubicBezTo>
                    <a:pt x="20444" y="4655"/>
                    <a:pt x="20727" y="4398"/>
                    <a:pt x="20727" y="3716"/>
                  </a:cubicBezTo>
                  <a:cubicBezTo>
                    <a:pt x="20727" y="3213"/>
                    <a:pt x="20755" y="3153"/>
                    <a:pt x="21051" y="3037"/>
                  </a:cubicBezTo>
                  <a:cubicBezTo>
                    <a:pt x="21408" y="2896"/>
                    <a:pt x="21493" y="2564"/>
                    <a:pt x="21172" y="2564"/>
                  </a:cubicBezTo>
                  <a:cubicBezTo>
                    <a:pt x="20876" y="2564"/>
                    <a:pt x="20745" y="2326"/>
                    <a:pt x="20706" y="1709"/>
                  </a:cubicBezTo>
                  <a:cubicBezTo>
                    <a:pt x="20675" y="1211"/>
                    <a:pt x="20645" y="1157"/>
                    <a:pt x="20369" y="1122"/>
                  </a:cubicBezTo>
                  <a:cubicBezTo>
                    <a:pt x="20202" y="1100"/>
                    <a:pt x="20006" y="1142"/>
                    <a:pt x="19930" y="1213"/>
                  </a:cubicBezTo>
                  <a:cubicBezTo>
                    <a:pt x="19749" y="1383"/>
                    <a:pt x="19647" y="1257"/>
                    <a:pt x="19647" y="862"/>
                  </a:cubicBezTo>
                  <a:cubicBezTo>
                    <a:pt x="19647" y="324"/>
                    <a:pt x="19366" y="0"/>
                    <a:pt x="18897" y="0"/>
                  </a:cubicBezTo>
                  <a:cubicBezTo>
                    <a:pt x="18317" y="0"/>
                    <a:pt x="18200" y="220"/>
                    <a:pt x="18135" y="1450"/>
                  </a:cubicBezTo>
                  <a:lnTo>
                    <a:pt x="18081" y="2503"/>
                  </a:lnTo>
                  <a:lnTo>
                    <a:pt x="17649" y="2503"/>
                  </a:lnTo>
                  <a:cubicBezTo>
                    <a:pt x="17243" y="2503"/>
                    <a:pt x="17218" y="2481"/>
                    <a:pt x="17210" y="2136"/>
                  </a:cubicBezTo>
                  <a:cubicBezTo>
                    <a:pt x="17193" y="1454"/>
                    <a:pt x="17182" y="1439"/>
                    <a:pt x="16839" y="1496"/>
                  </a:cubicBezTo>
                  <a:cubicBezTo>
                    <a:pt x="16646" y="1528"/>
                    <a:pt x="16464" y="1477"/>
                    <a:pt x="16393" y="1381"/>
                  </a:cubicBezTo>
                  <a:cubicBezTo>
                    <a:pt x="16247" y="1182"/>
                    <a:pt x="15803" y="1174"/>
                    <a:pt x="15698" y="1366"/>
                  </a:cubicBezTo>
                  <a:cubicBezTo>
                    <a:pt x="15642" y="1467"/>
                    <a:pt x="15587" y="1456"/>
                    <a:pt x="15502" y="1328"/>
                  </a:cubicBezTo>
                  <a:cubicBezTo>
                    <a:pt x="15273" y="982"/>
                    <a:pt x="15002" y="969"/>
                    <a:pt x="14739" y="1290"/>
                  </a:cubicBezTo>
                  <a:cubicBezTo>
                    <a:pt x="14521" y="1556"/>
                    <a:pt x="14473" y="1565"/>
                    <a:pt x="14354" y="1404"/>
                  </a:cubicBezTo>
                  <a:cubicBezTo>
                    <a:pt x="14205" y="1200"/>
                    <a:pt x="13846" y="1168"/>
                    <a:pt x="13612" y="1335"/>
                  </a:cubicBezTo>
                  <a:cubicBezTo>
                    <a:pt x="13522" y="1399"/>
                    <a:pt x="13456" y="1664"/>
                    <a:pt x="13450" y="1976"/>
                  </a:cubicBezTo>
                  <a:lnTo>
                    <a:pt x="13436" y="2503"/>
                  </a:lnTo>
                  <a:lnTo>
                    <a:pt x="10682" y="2503"/>
                  </a:lnTo>
                  <a:lnTo>
                    <a:pt x="7928" y="2503"/>
                  </a:lnTo>
                  <a:lnTo>
                    <a:pt x="7921" y="1976"/>
                  </a:lnTo>
                  <a:cubicBezTo>
                    <a:pt x="7916" y="1664"/>
                    <a:pt x="7849" y="1399"/>
                    <a:pt x="7759" y="1335"/>
                  </a:cubicBezTo>
                  <a:cubicBezTo>
                    <a:pt x="7526" y="1168"/>
                    <a:pt x="7160" y="1200"/>
                    <a:pt x="7010" y="1404"/>
                  </a:cubicBezTo>
                  <a:cubicBezTo>
                    <a:pt x="6892" y="1565"/>
                    <a:pt x="6844" y="1556"/>
                    <a:pt x="6625" y="1290"/>
                  </a:cubicBezTo>
                  <a:cubicBezTo>
                    <a:pt x="6363" y="969"/>
                    <a:pt x="6099" y="982"/>
                    <a:pt x="5869" y="1328"/>
                  </a:cubicBezTo>
                  <a:cubicBezTo>
                    <a:pt x="5784" y="1456"/>
                    <a:pt x="5729" y="1467"/>
                    <a:pt x="5674" y="1366"/>
                  </a:cubicBezTo>
                  <a:cubicBezTo>
                    <a:pt x="5569" y="1174"/>
                    <a:pt x="5125" y="1182"/>
                    <a:pt x="4978" y="1381"/>
                  </a:cubicBezTo>
                  <a:cubicBezTo>
                    <a:pt x="4908" y="1477"/>
                    <a:pt x="4726" y="1528"/>
                    <a:pt x="4533" y="1496"/>
                  </a:cubicBezTo>
                  <a:cubicBezTo>
                    <a:pt x="4189" y="1439"/>
                    <a:pt x="4178" y="1454"/>
                    <a:pt x="4162" y="2136"/>
                  </a:cubicBezTo>
                  <a:cubicBezTo>
                    <a:pt x="4153" y="2481"/>
                    <a:pt x="4122" y="2503"/>
                    <a:pt x="3716" y="2503"/>
                  </a:cubicBezTo>
                  <a:lnTo>
                    <a:pt x="3284" y="2503"/>
                  </a:lnTo>
                  <a:lnTo>
                    <a:pt x="3230" y="1450"/>
                  </a:lnTo>
                  <a:cubicBezTo>
                    <a:pt x="3165" y="220"/>
                    <a:pt x="3047" y="0"/>
                    <a:pt x="2467" y="0"/>
                  </a:cubicBezTo>
                  <a:close/>
                  <a:moveTo>
                    <a:pt x="8050" y="2991"/>
                  </a:moveTo>
                  <a:lnTo>
                    <a:pt x="10689" y="2991"/>
                  </a:lnTo>
                  <a:lnTo>
                    <a:pt x="13322" y="2991"/>
                  </a:lnTo>
                  <a:lnTo>
                    <a:pt x="13416" y="3510"/>
                  </a:lnTo>
                  <a:cubicBezTo>
                    <a:pt x="13517" y="4086"/>
                    <a:pt x="14061" y="4698"/>
                    <a:pt x="14591" y="4830"/>
                  </a:cubicBezTo>
                  <a:cubicBezTo>
                    <a:pt x="14758" y="4871"/>
                    <a:pt x="14917" y="4947"/>
                    <a:pt x="14948" y="5005"/>
                  </a:cubicBezTo>
                  <a:cubicBezTo>
                    <a:pt x="15034" y="5162"/>
                    <a:pt x="15028" y="10723"/>
                    <a:pt x="14942" y="10881"/>
                  </a:cubicBezTo>
                  <a:cubicBezTo>
                    <a:pt x="14896" y="10965"/>
                    <a:pt x="14717" y="10828"/>
                    <a:pt x="14469" y="10522"/>
                  </a:cubicBezTo>
                  <a:cubicBezTo>
                    <a:pt x="14202" y="10192"/>
                    <a:pt x="13922" y="9987"/>
                    <a:pt x="13598" y="9889"/>
                  </a:cubicBezTo>
                  <a:cubicBezTo>
                    <a:pt x="13334" y="9808"/>
                    <a:pt x="12931" y="9552"/>
                    <a:pt x="12707" y="9324"/>
                  </a:cubicBezTo>
                  <a:cubicBezTo>
                    <a:pt x="12386" y="8996"/>
                    <a:pt x="12211" y="8912"/>
                    <a:pt x="11864" y="8912"/>
                  </a:cubicBezTo>
                  <a:cubicBezTo>
                    <a:pt x="11401" y="8912"/>
                    <a:pt x="11011" y="9088"/>
                    <a:pt x="10871" y="9355"/>
                  </a:cubicBezTo>
                  <a:cubicBezTo>
                    <a:pt x="10806" y="9479"/>
                    <a:pt x="10702" y="9442"/>
                    <a:pt x="10399" y="9210"/>
                  </a:cubicBezTo>
                  <a:cubicBezTo>
                    <a:pt x="9788" y="8741"/>
                    <a:pt x="8823" y="8893"/>
                    <a:pt x="8536" y="9500"/>
                  </a:cubicBezTo>
                  <a:cubicBezTo>
                    <a:pt x="8479" y="9620"/>
                    <a:pt x="8192" y="9785"/>
                    <a:pt x="7888" y="9873"/>
                  </a:cubicBezTo>
                  <a:cubicBezTo>
                    <a:pt x="7478" y="9992"/>
                    <a:pt x="7246" y="10158"/>
                    <a:pt x="6976" y="10514"/>
                  </a:cubicBezTo>
                  <a:cubicBezTo>
                    <a:pt x="6582" y="11035"/>
                    <a:pt x="6527" y="11062"/>
                    <a:pt x="6403" y="10835"/>
                  </a:cubicBezTo>
                  <a:cubicBezTo>
                    <a:pt x="6285" y="10621"/>
                    <a:pt x="6216" y="7030"/>
                    <a:pt x="6308" y="5921"/>
                  </a:cubicBezTo>
                  <a:lnTo>
                    <a:pt x="6382" y="5005"/>
                  </a:lnTo>
                  <a:lnTo>
                    <a:pt x="6956" y="4700"/>
                  </a:lnTo>
                  <a:cubicBezTo>
                    <a:pt x="7570" y="4372"/>
                    <a:pt x="7804" y="4062"/>
                    <a:pt x="7955" y="3403"/>
                  </a:cubicBezTo>
                  <a:lnTo>
                    <a:pt x="8050" y="2991"/>
                  </a:lnTo>
                  <a:close/>
                </a:path>
              </a:pathLst>
            </a:custGeom>
            <a:ln w="12700" cap="flat">
              <a:noFill/>
              <a:miter lim="400000"/>
            </a:ln>
            <a:effectLst/>
          </p:spPr>
        </p:pic>
        <p:sp>
          <p:nvSpPr>
            <p:cNvPr id="150" name="Draft 3 obstacle sentences for a topic you are currently working on.…"/>
            <p:cNvSpPr txBox="1"/>
            <p:nvPr/>
          </p:nvSpPr>
          <p:spPr>
            <a:xfrm>
              <a:off x="1607871" y="250091"/>
              <a:ext cx="9057923" cy="162057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spAutoFit/>
            </a:bodyPr>
            <a:lstStyle/>
            <a:p>
              <a:pPr algn="l" defTabSz="1295400">
                <a:defRPr b="0" sz="2000">
                  <a:uFill>
                    <a:solidFill>
                      <a:srgbClr val="000000"/>
                    </a:solidFill>
                  </a:uFill>
                  <a:latin typeface="Helvetica"/>
                  <a:ea typeface="Helvetica"/>
                  <a:cs typeface="Helvetica"/>
                  <a:sym typeface="Helvetica"/>
                </a:defRPr>
              </a:pPr>
              <a:r>
                <a:t>Draft 3 obstacle sentences for a topic you are currently working on.</a:t>
              </a:r>
            </a:p>
            <a:p>
              <a:pPr algn="l" defTabSz="1295400">
                <a:defRPr b="0" sz="2000">
                  <a:uFill>
                    <a:solidFill>
                      <a:srgbClr val="000000"/>
                    </a:solidFill>
                  </a:uFill>
                  <a:latin typeface="Helvetica"/>
                  <a:ea typeface="Helvetica"/>
                  <a:cs typeface="Helvetica"/>
                  <a:sym typeface="Helvetica"/>
                </a:defRPr>
              </a:pPr>
              <a:r>
                <a:t>Differ precisely between obstacle, root-cause and unwanted effect.</a:t>
              </a:r>
            </a:p>
            <a:p>
              <a:pPr algn="l" defTabSz="1295400">
                <a:defRPr b="0" sz="2000">
                  <a:uFill>
                    <a:solidFill>
                      <a:srgbClr val="000000"/>
                    </a:solidFill>
                  </a:uFill>
                  <a:latin typeface="Helvetica"/>
                  <a:ea typeface="Helvetica"/>
                  <a:cs typeface="Helvetica"/>
                  <a:sym typeface="Helvetica"/>
                </a:defRPr>
              </a:pPr>
              <a:r>
                <a:t>Use the following sentence structure:</a:t>
              </a:r>
            </a:p>
            <a:p>
              <a:pPr algn="l" defTabSz="1295400">
                <a:defRPr b="0" i="1" sz="2000">
                  <a:uFill>
                    <a:solidFill>
                      <a:srgbClr val="000000"/>
                    </a:solidFill>
                  </a:uFill>
                  <a:latin typeface="Helvetica"/>
                  <a:ea typeface="Helvetica"/>
                  <a:cs typeface="Helvetica"/>
                  <a:sym typeface="Helvetica"/>
                </a:defRPr>
              </a:pPr>
              <a:r>
                <a:t>„(obstacle) </a:t>
              </a:r>
              <a:r>
                <a:rPr b="1"/>
                <a:t>due to</a:t>
              </a:r>
              <a:r>
                <a:t> (cause) </a:t>
              </a:r>
              <a:r>
                <a:rPr b="1"/>
                <a:t>leads to</a:t>
              </a:r>
              <a:r>
                <a:t> (unwanted effect).“</a:t>
              </a:r>
            </a:p>
            <a:p>
              <a:pPr algn="l" defTabSz="1295400">
                <a:defRPr b="0" sz="2000">
                  <a:uFill>
                    <a:solidFill>
                      <a:srgbClr val="000000"/>
                    </a:solidFill>
                  </a:uFill>
                  <a:latin typeface="Helvetica"/>
                  <a:ea typeface="Helvetica"/>
                  <a:cs typeface="Helvetica"/>
                  <a:sym typeface="Helvetica"/>
                </a:defRPr>
              </a:pPr>
              <a:r>
                <a:t>Afterwards discuss your sentences with your team.</a:t>
              </a:r>
            </a:p>
          </p:txBody>
        </p:sp>
        <p:pic>
          <p:nvPicPr>
            <p:cNvPr id="151" name="Abgerundetes Rechteck Abgerundetes Rechteck" descr="Abgerundetes Rechteck Abgerundetes Rechteck"/>
            <p:cNvPicPr>
              <a:picLocks noChangeAspect="0"/>
            </p:cNvPicPr>
            <p:nvPr/>
          </p:nvPicPr>
          <p:blipFill>
            <a:blip r:embed="rId3">
              <a:extLst/>
            </a:blip>
            <a:stretch>
              <a:fillRect/>
            </a:stretch>
          </p:blipFill>
          <p:spPr>
            <a:xfrm>
              <a:off x="-44450" y="-44450"/>
              <a:ext cx="10928917" cy="2114509"/>
            </a:xfrm>
            <a:prstGeom prst="rect">
              <a:avLst/>
            </a:prstGeom>
            <a:effectLst/>
          </p:spPr>
        </p:pic>
        <p:sp>
          <p:nvSpPr>
            <p:cNvPr id="153" name="Workout"/>
            <p:cNvSpPr txBox="1"/>
            <p:nvPr/>
          </p:nvSpPr>
          <p:spPr>
            <a:xfrm>
              <a:off x="234645" y="1394504"/>
              <a:ext cx="1022402" cy="499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8285" tIns="48285" rIns="48285" bIns="48285" numCol="1" anchor="ctr">
              <a:spAutoFit/>
            </a:bodyPr>
            <a:lstStyle>
              <a:lvl1pPr defTabSz="1295400">
                <a:defRPr b="0" sz="2000">
                  <a:solidFill>
                    <a:srgbClr val="FF7C00"/>
                  </a:solidFill>
                  <a:uFill>
                    <a:solidFill>
                      <a:srgbClr val="000000"/>
                    </a:solidFill>
                  </a:uFill>
                  <a:latin typeface="Noteworthy Light"/>
                  <a:ea typeface="Noteworthy Light"/>
                  <a:cs typeface="Noteworthy Light"/>
                  <a:sym typeface="Noteworthy Light"/>
                </a:defRPr>
              </a:lvl1pPr>
            </a:lstStyle>
            <a:p>
              <a:pPr/>
              <a:r>
                <a:t>Workout</a:t>
              </a:r>
            </a:p>
          </p:txBody>
        </p:sp>
      </p:grpSp>
      <p:sp>
        <p:nvSpPr>
          <p:cNvPr id="155"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 name="Phase 3: Make it a sentence"/>
          <p:cNvSpPr/>
          <p:nvPr>
            <p:ph type="body" idx="21"/>
          </p:nvPr>
        </p:nvSpPr>
        <p:spPr>
          <a:xfrm>
            <a:off x="563326" y="339127"/>
            <a:ext cx="11878148" cy="1273849"/>
          </a:xfrm>
          <a:prstGeom prst="rect">
            <a:avLst/>
          </a:prstGeom>
        </p:spPr>
        <p:txBody>
          <a:bodyPr/>
          <a:lstStyle/>
          <a:p>
            <a:pPr/>
            <a:r>
              <a:t>Phase 3: Make it a sentence</a:t>
            </a:r>
          </a:p>
        </p:txBody>
      </p:sp>
      <p:grpSp>
        <p:nvGrpSpPr>
          <p:cNvPr id="164" name="Gruppieren"/>
          <p:cNvGrpSpPr/>
          <p:nvPr/>
        </p:nvGrpSpPr>
        <p:grpSpPr>
          <a:xfrm>
            <a:off x="2652087" y="2402035"/>
            <a:ext cx="6730931" cy="2043866"/>
            <a:chOff x="0" y="200685"/>
            <a:chExt cx="6730930" cy="2043865"/>
          </a:xfrm>
        </p:grpSpPr>
        <p:sp>
          <p:nvSpPr>
            <p:cNvPr id="157" name="Reaching distance leads to 30 sec. time loss per cycle."/>
            <p:cNvSpPr/>
            <p:nvPr/>
          </p:nvSpPr>
          <p:spPr>
            <a:xfrm>
              <a:off x="533056" y="20068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285" tIns="48285" rIns="48285" bIns="48285" numCol="1" anchor="ctr">
              <a:spAutoFit/>
            </a:bodyPr>
            <a:lstStyle/>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rPr b="1"/>
                <a:t>Reaching distance</a:t>
              </a:r>
              <a:r>
                <a:t> leads to </a:t>
              </a:r>
              <a:r>
                <a:rPr b="1"/>
                <a:t>30 sec. time loss</a:t>
              </a:r>
              <a:r>
                <a:t> per cycle.</a:t>
              </a:r>
            </a:p>
          </p:txBody>
        </p:sp>
        <p:grpSp>
          <p:nvGrpSpPr>
            <p:cNvPr id="160" name="Gruppieren"/>
            <p:cNvGrpSpPr/>
            <p:nvPr/>
          </p:nvGrpSpPr>
          <p:grpSpPr>
            <a:xfrm>
              <a:off x="-1" y="333483"/>
              <a:ext cx="1720982" cy="1911068"/>
              <a:chOff x="0" y="-25400"/>
              <a:chExt cx="1720979" cy="1911066"/>
            </a:xfrm>
          </p:grpSpPr>
          <p:pic>
            <p:nvPicPr>
              <p:cNvPr id="173" name="Verbindungslinie" descr="Verbindungslinie"/>
              <p:cNvPicPr>
                <a:picLocks noChangeAspect="0"/>
              </p:cNvPicPr>
              <p:nvPr/>
            </p:nvPicPr>
            <p:blipFill>
              <a:blip r:embed="rId4">
                <a:extLst/>
              </a:blip>
              <a:stretch>
                <a:fillRect/>
              </a:stretch>
            </p:blipFill>
            <p:spPr>
              <a:xfrm>
                <a:off x="1016353" y="-25400"/>
                <a:ext cx="704627" cy="584826"/>
              </a:xfrm>
              <a:prstGeom prst="rect">
                <a:avLst/>
              </a:prstGeom>
              <a:effectLst/>
            </p:spPr>
          </p:pic>
          <p:sp>
            <p:nvSpPr>
              <p:cNvPr id="159" name="obstacle"/>
              <p:cNvSpPr/>
              <p:nvPr/>
            </p:nvSpPr>
            <p:spPr>
              <a:xfrm>
                <a:off x="0" y="615666"/>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285" tIns="48285" rIns="48285" bIns="48285" numCol="1" anchor="ctr">
                <a:spAutoFit/>
              </a:bodyPr>
              <a:lstStyle>
                <a:lvl1pPr algn="l" defTabSz="1295400">
                  <a:buClr>
                    <a:srgbClr val="000000"/>
                  </a:buClr>
                  <a:buFont typeface="Helvetica Light"/>
                  <a:defRPr b="0" i="1" sz="2000">
                    <a:uFill>
                      <a:solidFill>
                        <a:srgbClr val="000000"/>
                      </a:solidFill>
                    </a:uFill>
                    <a:latin typeface="Helvetica"/>
                    <a:ea typeface="Helvetica"/>
                    <a:cs typeface="Helvetica"/>
                    <a:sym typeface="Helvetica"/>
                  </a:defRPr>
                </a:lvl1pPr>
              </a:lstStyle>
              <a:p>
                <a:pPr/>
                <a:r>
                  <a:t>obstacle</a:t>
                </a:r>
              </a:p>
            </p:txBody>
          </p:sp>
        </p:grpSp>
        <p:grpSp>
          <p:nvGrpSpPr>
            <p:cNvPr id="163" name="Gruppieren"/>
            <p:cNvGrpSpPr/>
            <p:nvPr/>
          </p:nvGrpSpPr>
          <p:grpSpPr>
            <a:xfrm>
              <a:off x="4658149" y="352804"/>
              <a:ext cx="2072781" cy="1872427"/>
              <a:chOff x="-99885" y="-25400"/>
              <a:chExt cx="2072780" cy="1872425"/>
            </a:xfrm>
          </p:grpSpPr>
          <p:pic>
            <p:nvPicPr>
              <p:cNvPr id="175" name="Verbindungslinie" descr="Verbindungslinie"/>
              <p:cNvPicPr>
                <a:picLocks noChangeAspect="0"/>
              </p:cNvPicPr>
              <p:nvPr/>
            </p:nvPicPr>
            <p:blipFill>
              <a:blip r:embed="rId5">
                <a:extLst/>
              </a:blip>
              <a:stretch>
                <a:fillRect/>
              </a:stretch>
            </p:blipFill>
            <p:spPr>
              <a:xfrm>
                <a:off x="-99886" y="-25400"/>
                <a:ext cx="822536" cy="633040"/>
              </a:xfrm>
              <a:prstGeom prst="rect">
                <a:avLst/>
              </a:prstGeom>
              <a:effectLst/>
            </p:spPr>
          </p:pic>
          <p:sp>
            <p:nvSpPr>
              <p:cNvPr id="162" name="unwanted effect"/>
              <p:cNvSpPr/>
              <p:nvPr/>
            </p:nvSpPr>
            <p:spPr>
              <a:xfrm>
                <a:off x="702895" y="57702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8285" tIns="48285" rIns="48285" bIns="48285" numCol="1" anchor="ctr">
                <a:spAutoFit/>
              </a:bodyPr>
              <a:lstStyle>
                <a:lvl1pPr algn="l" defTabSz="1295400">
                  <a:buClr>
                    <a:srgbClr val="000000"/>
                  </a:buClr>
                  <a:buFont typeface="Helvetica Light"/>
                  <a:defRPr b="0" i="1" sz="2000">
                    <a:uFill>
                      <a:solidFill>
                        <a:srgbClr val="000000"/>
                      </a:solidFill>
                    </a:uFill>
                    <a:latin typeface="Helvetica"/>
                    <a:ea typeface="Helvetica"/>
                    <a:cs typeface="Helvetica"/>
                    <a:sym typeface="Helvetica"/>
                  </a:defRPr>
                </a:lvl1pPr>
              </a:lstStyle>
              <a:p>
                <a:pPr/>
                <a:r>
                  <a:t>unwanted effect</a:t>
                </a:r>
              </a:p>
            </p:txBody>
          </p:sp>
        </p:grpSp>
      </p:grpSp>
      <p:grpSp>
        <p:nvGrpSpPr>
          <p:cNvPr id="169" name="Gruppieren"/>
          <p:cNvGrpSpPr/>
          <p:nvPr/>
        </p:nvGrpSpPr>
        <p:grpSpPr>
          <a:xfrm>
            <a:off x="101599" y="101599"/>
            <a:ext cx="1016504" cy="992362"/>
            <a:chOff x="-25400" y="-25400"/>
            <a:chExt cx="1016502" cy="992360"/>
          </a:xfrm>
        </p:grpSpPr>
        <p:grpSp>
          <p:nvGrpSpPr>
            <p:cNvPr id="167" name="Oval"/>
            <p:cNvGrpSpPr/>
            <p:nvPr/>
          </p:nvGrpSpPr>
          <p:grpSpPr>
            <a:xfrm>
              <a:off x="-25401" y="-25401"/>
              <a:ext cx="1016504" cy="992362"/>
              <a:chOff x="0" y="0"/>
              <a:chExt cx="1016502" cy="992360"/>
            </a:xfrm>
          </p:grpSpPr>
          <p:sp>
            <p:nvSpPr>
              <p:cNvPr id="166"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165" name="Oval Oval" descr="Oval Oval"/>
              <p:cNvPicPr>
                <a:picLocks noChangeAspect="0"/>
              </p:cNvPicPr>
              <p:nvPr/>
            </p:nvPicPr>
            <p:blipFill>
              <a:blip r:embed="rId6">
                <a:extLst/>
              </a:blip>
              <a:stretch>
                <a:fillRect/>
              </a:stretch>
            </p:blipFill>
            <p:spPr>
              <a:xfrm>
                <a:off x="-1" y="-1"/>
                <a:ext cx="1016504" cy="992362"/>
              </a:xfrm>
              <a:prstGeom prst="rect">
                <a:avLst/>
              </a:prstGeom>
              <a:effectLst/>
            </p:spPr>
          </p:pic>
        </p:grpSp>
        <p:sp>
          <p:nvSpPr>
            <p:cNvPr id="168"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6</a:t>
              </a:r>
            </a:p>
          </p:txBody>
        </p:sp>
      </p:grpSp>
      <p:sp>
        <p:nvSpPr>
          <p:cNvPr id="170" name="Sorting due to order of delivery, leads to 5 min. time loss."/>
          <p:cNvSpPr txBox="1"/>
          <p:nvPr/>
        </p:nvSpPr>
        <p:spPr>
          <a:xfrm>
            <a:off x="3055103" y="3912866"/>
            <a:ext cx="6894594" cy="401372"/>
          </a:xfrm>
          <a:prstGeom prst="rect">
            <a:avLst/>
          </a:prstGeom>
          <a:ln w="12700">
            <a:miter lim="400000"/>
          </a:ln>
          <a:extLst>
            <a:ext uri="{C572A759-6A51-4108-AA02-DFA0A04FC94B}">
              <ma14:wrappingTextBoxFlag xmlns:ma14="http://schemas.microsoft.com/office/mac/drawingml/2011/main" val="1"/>
            </a:ext>
          </a:extLst>
        </p:spPr>
        <p:txBody>
          <a:bodyPr wrap="none" lIns="48285" tIns="48285" rIns="48285" bIns="48285" anchor="ctr">
            <a:spAutoFit/>
          </a:bodyPr>
          <a:lstStyle/>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rPr b="1"/>
              <a:t>Sorting</a:t>
            </a:r>
            <a:r>
              <a:t> </a:t>
            </a:r>
            <a:r>
              <a:rPr>
                <a:solidFill>
                  <a:srgbClr val="D81D00"/>
                </a:solidFill>
              </a:rPr>
              <a:t>due to</a:t>
            </a:r>
            <a:r>
              <a:t> </a:t>
            </a:r>
            <a:r>
              <a:rPr b="1"/>
              <a:t>order of delivery, </a:t>
            </a:r>
            <a:r>
              <a:rPr>
                <a:solidFill>
                  <a:srgbClr val="D81D00"/>
                </a:solidFill>
              </a:rPr>
              <a:t>leads to </a:t>
            </a:r>
            <a:r>
              <a:rPr b="1"/>
              <a:t>5 min. time loss.</a:t>
            </a:r>
          </a:p>
        </p:txBody>
      </p:sp>
      <p:sp>
        <p:nvSpPr>
          <p:cNvPr id="171" name="Correction of data due to format of received data, leads to 8 min. time loss."/>
          <p:cNvSpPr txBox="1"/>
          <p:nvPr/>
        </p:nvSpPr>
        <p:spPr>
          <a:xfrm>
            <a:off x="1994207" y="5788169"/>
            <a:ext cx="9016386" cy="401371"/>
          </a:xfrm>
          <a:prstGeom prst="rect">
            <a:avLst/>
          </a:prstGeom>
          <a:ln w="12700">
            <a:miter lim="400000"/>
          </a:ln>
          <a:extLst>
            <a:ext uri="{C572A759-6A51-4108-AA02-DFA0A04FC94B}">
              <ma14:wrappingTextBoxFlag xmlns:ma14="http://schemas.microsoft.com/office/mac/drawingml/2011/main" val="1"/>
            </a:ext>
          </a:extLst>
        </p:spPr>
        <p:txBody>
          <a:bodyPr wrap="none" lIns="48285" tIns="48285" rIns="48285" bIns="48285" anchor="ctr">
            <a:spAutoFit/>
          </a:bodyPr>
          <a:lstStyle/>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rPr b="1"/>
              <a:t>Correction of data</a:t>
            </a:r>
            <a:r>
              <a:t> </a:t>
            </a:r>
            <a:r>
              <a:rPr>
                <a:solidFill>
                  <a:srgbClr val="D81D00"/>
                </a:solidFill>
              </a:rPr>
              <a:t>due to</a:t>
            </a:r>
            <a:r>
              <a:t> </a:t>
            </a:r>
            <a:r>
              <a:rPr b="1"/>
              <a:t>format of received data, </a:t>
            </a:r>
            <a:r>
              <a:rPr>
                <a:solidFill>
                  <a:srgbClr val="D81D00"/>
                </a:solidFill>
              </a:rPr>
              <a:t>leads to</a:t>
            </a:r>
            <a:r>
              <a:t> </a:t>
            </a:r>
            <a:r>
              <a:rPr b="1"/>
              <a:t>8 min. time loss.</a:t>
            </a:r>
          </a:p>
        </p:txBody>
      </p:sp>
      <p:sp>
        <p:nvSpPr>
          <p:cNvPr id="172" name="Walking due to position of the fixture, leads to 47 sec. time loss."/>
          <p:cNvSpPr txBox="1"/>
          <p:nvPr/>
        </p:nvSpPr>
        <p:spPr>
          <a:xfrm>
            <a:off x="2648244" y="4850518"/>
            <a:ext cx="7708312" cy="401371"/>
          </a:xfrm>
          <a:prstGeom prst="rect">
            <a:avLst/>
          </a:prstGeom>
          <a:ln w="12700">
            <a:miter lim="400000"/>
          </a:ln>
          <a:extLst>
            <a:ext uri="{C572A759-6A51-4108-AA02-DFA0A04FC94B}">
              <ma14:wrappingTextBoxFlag xmlns:ma14="http://schemas.microsoft.com/office/mac/drawingml/2011/main" val="1"/>
            </a:ext>
          </a:extLst>
        </p:spPr>
        <p:txBody>
          <a:bodyPr wrap="none" lIns="48285" tIns="48285" rIns="48285" bIns="48285" anchor="ctr">
            <a:spAutoFit/>
          </a:bodyPr>
          <a:lstStyle/>
          <a:p>
            <a:pPr algn="l" defTabSz="1295400">
              <a:buClr>
                <a:srgbClr val="000000"/>
              </a:buClr>
              <a:buFont typeface="Helvetica Light"/>
              <a:defRPr b="0" i="1" sz="2000">
                <a:uFill>
                  <a:solidFill>
                    <a:srgbClr val="000000"/>
                  </a:solidFill>
                </a:uFill>
                <a:latin typeface="Helvetica"/>
                <a:ea typeface="Helvetica"/>
                <a:cs typeface="Helvetica"/>
                <a:sym typeface="Helvetica"/>
              </a:defRPr>
            </a:pPr>
            <a:r>
              <a:rPr b="1"/>
              <a:t>Walking</a:t>
            </a:r>
            <a:r>
              <a:t> </a:t>
            </a:r>
            <a:r>
              <a:rPr>
                <a:solidFill>
                  <a:srgbClr val="D81D00"/>
                </a:solidFill>
              </a:rPr>
              <a:t>due to</a:t>
            </a:r>
            <a:r>
              <a:t> </a:t>
            </a:r>
            <a:r>
              <a:rPr b="1"/>
              <a:t>position of the fixture,</a:t>
            </a:r>
            <a:r>
              <a:t> </a:t>
            </a:r>
            <a:r>
              <a:rPr i="0">
                <a:solidFill>
                  <a:srgbClr val="D81D00"/>
                </a:solidFill>
              </a:rPr>
              <a:t>leads to</a:t>
            </a:r>
            <a:r>
              <a:rPr i="0"/>
              <a:t> </a:t>
            </a:r>
            <a:r>
              <a:rPr b="1"/>
              <a:t>47 sec. time loss.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2"/>
      <p:bldP build="whole" bldLvl="1" animBg="1" rev="0" advAuto="0" spid="154" grpId="4"/>
      <p:bldP build="whole" bldLvl="1" animBg="1" rev="0" advAuto="0" spid="170" grpId="1"/>
      <p:bldP build="whole" bldLvl="1" animBg="1" rev="0" advAuto="0" spid="171"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Foliennummer"/>
          <p:cNvSpPr txBox="1"/>
          <p:nvPr>
            <p:ph type="sldNum" sz="quarter" idx="2"/>
          </p:nvPr>
        </p:nvSpPr>
        <p:spPr>
          <a:xfrm>
            <a:off x="12629547" y="9482169"/>
            <a:ext cx="184933"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 name="Phase 3: Choosing one obstacle to address."/>
          <p:cNvSpPr/>
          <p:nvPr>
            <p:ph type="body" idx="21"/>
          </p:nvPr>
        </p:nvSpPr>
        <p:spPr>
          <a:prstGeom prst="rect">
            <a:avLst/>
          </a:prstGeom>
        </p:spPr>
        <p:txBody>
          <a:bodyPr/>
          <a:lstStyle/>
          <a:p>
            <a:pPr/>
            <a:r>
              <a:t>Phase 3: Choosing one obstacle to address.</a:t>
            </a:r>
          </a:p>
        </p:txBody>
      </p:sp>
      <p:sp>
        <p:nvSpPr>
          <p:cNvPr id="180" name="Improver: The launching hight varies, the throwing force varies and the launching angle varies as well.…"/>
          <p:cNvSpPr txBox="1"/>
          <p:nvPr/>
        </p:nvSpPr>
        <p:spPr>
          <a:xfrm>
            <a:off x="1270000" y="1801433"/>
            <a:ext cx="10543652" cy="1722171"/>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t>Improver: The launching hight varies, the throwing force varies and the launching angle varies as well.</a:t>
            </a:r>
          </a:p>
          <a:p>
            <a:pPr algn="l" defTabSz="1295400">
              <a:spcBef>
                <a:spcPts val="1600"/>
              </a:spcBef>
              <a:buClr>
                <a:srgbClr val="000000"/>
              </a:buClr>
              <a:buFont typeface="Helvetica Light"/>
              <a:defRPr i="1" sz="2000">
                <a:uFill>
                  <a:solidFill>
                    <a:srgbClr val="000000"/>
                  </a:solidFill>
                </a:uFill>
                <a:latin typeface="Helvetica"/>
                <a:ea typeface="Helvetica"/>
                <a:cs typeface="Helvetica"/>
                <a:sym typeface="Helvetica"/>
              </a:defRPr>
            </a:pPr>
            <a:r>
              <a:t>Coach: Which one are you addressing now?</a:t>
            </a:r>
          </a:p>
          <a:p>
            <a:pPr algn="l" defTabSz="1295400">
              <a:spcBef>
                <a:spcPts val="1600"/>
              </a:spcBef>
              <a:buClr>
                <a:srgbClr val="000000"/>
              </a:buClr>
              <a:buFont typeface="Helvetica Light"/>
              <a:defRPr b="0" i="1" sz="2000">
                <a:uFill>
                  <a:solidFill>
                    <a:srgbClr val="000000"/>
                  </a:solidFill>
                </a:uFill>
                <a:latin typeface="Helvetica"/>
                <a:ea typeface="Helvetica"/>
                <a:cs typeface="Helvetica"/>
                <a:sym typeface="Helvetica"/>
              </a:defRPr>
            </a:pPr>
            <a:r>
              <a:rPr b="1"/>
              <a:t>Improver:</a:t>
            </a:r>
          </a:p>
        </p:txBody>
      </p:sp>
      <p:sp>
        <p:nvSpPr>
          <p:cNvPr id="181" name="The difference in weight on the wings that is responsible for the cross deviation.…"/>
          <p:cNvSpPr txBox="1"/>
          <p:nvPr/>
        </p:nvSpPr>
        <p:spPr>
          <a:xfrm>
            <a:off x="1270000" y="3939514"/>
            <a:ext cx="10438782" cy="20269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difference in weight on the wings that is responsible for the cross deviation. </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We have to reduce the variation in paper thickness. The purchasing team must talk with the supplier and ensure that we get good quality.</a:t>
            </a:r>
          </a:p>
          <a:p>
            <a:pPr marL="282222" indent="-282222" algn="l" defTabSz="1295400">
              <a:spcBef>
                <a:spcPts val="1600"/>
              </a:spcBef>
              <a:buSzPct val="100000"/>
              <a:buAutoNum type="alphaUcPeriod" startAt="1"/>
              <a:defRPr b="0" i="1" sz="2000">
                <a:uFill>
                  <a:solidFill>
                    <a:srgbClr val="000000"/>
                  </a:solidFill>
                </a:uFill>
                <a:latin typeface="Helvetica"/>
                <a:ea typeface="Helvetica"/>
                <a:cs typeface="Helvetica"/>
                <a:sym typeface="Helvetica"/>
              </a:defRPr>
            </a:pPr>
            <a:r>
              <a:t>The imprecise pre-fabrication process. The pre-fabrication department folds the jet to imprecise. With this poor quality we can never hit the target.</a:t>
            </a:r>
          </a:p>
        </p:txBody>
      </p:sp>
      <p:grpSp>
        <p:nvGrpSpPr>
          <p:cNvPr id="186" name="Gruppieren"/>
          <p:cNvGrpSpPr/>
          <p:nvPr/>
        </p:nvGrpSpPr>
        <p:grpSpPr>
          <a:xfrm>
            <a:off x="101599" y="101599"/>
            <a:ext cx="1016504" cy="992362"/>
            <a:chOff x="-25400" y="-25400"/>
            <a:chExt cx="1016502" cy="992360"/>
          </a:xfrm>
        </p:grpSpPr>
        <p:grpSp>
          <p:nvGrpSpPr>
            <p:cNvPr id="184" name="Oval"/>
            <p:cNvGrpSpPr/>
            <p:nvPr/>
          </p:nvGrpSpPr>
          <p:grpSpPr>
            <a:xfrm>
              <a:off x="-25401" y="-25401"/>
              <a:ext cx="1016504" cy="992362"/>
              <a:chOff x="0" y="0"/>
              <a:chExt cx="1016502" cy="992360"/>
            </a:xfrm>
          </p:grpSpPr>
          <p:sp>
            <p:nvSpPr>
              <p:cNvPr id="183" name="Oval"/>
              <p:cNvSpPr/>
              <p:nvPr/>
            </p:nvSpPr>
            <p:spPr>
              <a:xfrm>
                <a:off x="25400" y="25400"/>
                <a:ext cx="965703" cy="941561"/>
              </a:xfrm>
              <a:prstGeom prst="ellipse">
                <a:avLst/>
              </a:prstGeom>
              <a:solidFill>
                <a:srgbClr val="FBA73B"/>
              </a:solidFill>
              <a:ln>
                <a:noFill/>
              </a:ln>
              <a:effectLst/>
            </p:spPr>
            <p:txBody>
              <a:bodyPr wrap="square" lIns="0" tIns="0" rIns="0" bIns="0" numCol="1" anchor="t">
                <a:noAutofit/>
              </a:bodyPr>
              <a:lstStyle/>
              <a:p>
                <a:pPr algn="l" defTabSz="457200">
                  <a:buClr>
                    <a:srgbClr val="000000"/>
                  </a:buClr>
                  <a:buFont typeface="Helvetica Light"/>
                  <a:defRPr b="0" sz="1000">
                    <a:latin typeface="Helvetica"/>
                    <a:ea typeface="Helvetica"/>
                    <a:cs typeface="Helvetica"/>
                    <a:sym typeface="Helvetica"/>
                  </a:defRPr>
                </a:pPr>
              </a:p>
            </p:txBody>
          </p:sp>
          <p:pic>
            <p:nvPicPr>
              <p:cNvPr id="182" name="Oval Oval" descr="Oval Oval"/>
              <p:cNvPicPr>
                <a:picLocks noChangeAspect="0"/>
              </p:cNvPicPr>
              <p:nvPr/>
            </p:nvPicPr>
            <p:blipFill>
              <a:blip r:embed="rId2">
                <a:extLst/>
              </a:blip>
              <a:stretch>
                <a:fillRect/>
              </a:stretch>
            </p:blipFill>
            <p:spPr>
              <a:xfrm>
                <a:off x="-1" y="-1"/>
                <a:ext cx="1016504" cy="992362"/>
              </a:xfrm>
              <a:prstGeom prst="rect">
                <a:avLst/>
              </a:prstGeom>
              <a:effectLst/>
            </p:spPr>
          </p:pic>
        </p:grpSp>
        <p:sp>
          <p:nvSpPr>
            <p:cNvPr id="185" name="exercise…"/>
            <p:cNvSpPr txBox="1"/>
            <p:nvPr/>
          </p:nvSpPr>
          <p:spPr>
            <a:xfrm>
              <a:off x="63579" y="168998"/>
              <a:ext cx="832919" cy="603565"/>
            </a:xfrm>
            <a:prstGeom prst="rect">
              <a:avLst/>
            </a:prstGeom>
            <a:noFill/>
            <a:ln w="12700" cap="flat">
              <a:noFill/>
              <a:round/>
            </a:ln>
            <a:effectLst/>
            <a:extLst>
              <a:ext uri="{C572A759-6A51-4108-AA02-DFA0A04FC94B}">
                <ma14:wrappingTextBoxFlag xmlns:ma14="http://schemas.microsoft.com/office/mac/drawingml/2011/main" val="1"/>
              </a:ext>
            </a:extLst>
          </p:spPr>
          <p:txBody>
            <a:bodyPr wrap="square" lIns="36213" tIns="36213" rIns="36213" bIns="36213" numCol="1" anchor="ctr">
              <a:noAutofit/>
            </a:bodyPr>
            <a:lstStyle/>
            <a:p>
              <a:pPr defTabSz="914400">
                <a:buClr>
                  <a:srgbClr val="000000"/>
                </a:buClr>
                <a:buFont typeface="Arial"/>
                <a:defRPr i="1" sz="1000">
                  <a:uFill>
                    <a:solidFill>
                      <a:srgbClr val="000000"/>
                    </a:solidFill>
                  </a:uFill>
                  <a:latin typeface="Helvetica"/>
                  <a:ea typeface="Helvetica"/>
                  <a:cs typeface="Helvetica"/>
                  <a:sym typeface="Helvetica"/>
                </a:defRPr>
              </a:pPr>
              <a:r>
                <a:t>exercise</a:t>
              </a:r>
            </a:p>
            <a:p>
              <a:pPr defTabSz="914400">
                <a:buClr>
                  <a:srgbClr val="000000"/>
                </a:buClr>
                <a:buFont typeface="Arial"/>
                <a:defRPr sz="2200">
                  <a:uFill>
                    <a:solidFill>
                      <a:srgbClr val="000000"/>
                    </a:solidFill>
                  </a:uFill>
                  <a:latin typeface="Helvetica"/>
                  <a:ea typeface="Helvetica"/>
                  <a:cs typeface="Helvetica"/>
                  <a:sym typeface="Helvetica"/>
                </a:defRPr>
              </a:pPr>
              <a:r>
                <a:t>7</a:t>
              </a:r>
            </a:p>
          </p:txBody>
        </p:sp>
      </p:grpSp>
      <p:grpSp>
        <p:nvGrpSpPr>
          <p:cNvPr id="189" name="Gruppieren"/>
          <p:cNvGrpSpPr/>
          <p:nvPr/>
        </p:nvGrpSpPr>
        <p:grpSpPr>
          <a:xfrm>
            <a:off x="9533459" y="2079659"/>
            <a:ext cx="3226793" cy="983710"/>
            <a:chOff x="-266401" y="-137578"/>
            <a:chExt cx="3226792" cy="983708"/>
          </a:xfrm>
        </p:grpSpPr>
        <p:pic>
          <p:nvPicPr>
            <p:cNvPr id="197" name="Verbindungslinie" descr="Verbindungslinie"/>
            <p:cNvPicPr>
              <a:picLocks noChangeAspect="0"/>
            </p:cNvPicPr>
            <p:nvPr/>
          </p:nvPicPr>
          <p:blipFill>
            <a:blip r:embed="rId3">
              <a:extLst/>
            </a:blip>
            <a:stretch>
              <a:fillRect/>
            </a:stretch>
          </p:blipFill>
          <p:spPr>
            <a:xfrm>
              <a:off x="-266402" y="-137579"/>
              <a:ext cx="584274" cy="378014"/>
            </a:xfrm>
            <a:prstGeom prst="rect">
              <a:avLst/>
            </a:prstGeom>
            <a:effectLst/>
          </p:spPr>
        </p:pic>
        <p:sp>
          <p:nvSpPr>
            <p:cNvPr id="188" name="Please copy the obstacles to your obstacle storage before starting this exercise."/>
            <p:cNvSpPr/>
            <p:nvPr/>
          </p:nvSpPr>
          <p:spPr>
            <a:xfrm>
              <a:off x="533472" y="846130"/>
              <a:ext cx="242691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spAutoFit/>
            </a:bodyPr>
            <a:lstStyle>
              <a:lvl1pPr defTabSz="1295400">
                <a:buClr>
                  <a:srgbClr val="000000"/>
                </a:buClr>
                <a:buFont typeface="Helvetica Light"/>
                <a:defRPr b="0" sz="1600">
                  <a:solidFill>
                    <a:srgbClr val="D81D00"/>
                  </a:solidFill>
                  <a:uFill>
                    <a:solidFill>
                      <a:srgbClr val="000000"/>
                    </a:solidFill>
                  </a:uFill>
                  <a:latin typeface="Noteworthy Light"/>
                  <a:ea typeface="Noteworthy Light"/>
                  <a:cs typeface="Noteworthy Light"/>
                  <a:sym typeface="Noteworthy Light"/>
                </a:defRPr>
              </a:lvl1pPr>
            </a:lstStyle>
            <a:p>
              <a:pPr/>
              <a:r>
                <a:t>Please copy the obstacles to your obstacle storage before starting this exercise.</a:t>
              </a:r>
            </a:p>
          </p:txBody>
        </p:sp>
      </p:grpSp>
      <p:grpSp>
        <p:nvGrpSpPr>
          <p:cNvPr id="194" name="Gruppieren"/>
          <p:cNvGrpSpPr/>
          <p:nvPr/>
        </p:nvGrpSpPr>
        <p:grpSpPr>
          <a:xfrm>
            <a:off x="356238" y="2391654"/>
            <a:ext cx="850360" cy="909525"/>
            <a:chOff x="-62861" y="-108252"/>
            <a:chExt cx="850359" cy="909523"/>
          </a:xfrm>
        </p:grpSpPr>
        <p:grpSp>
          <p:nvGrpSpPr>
            <p:cNvPr id="192" name="Pfeil"/>
            <p:cNvGrpSpPr/>
            <p:nvPr/>
          </p:nvGrpSpPr>
          <p:grpSpPr>
            <a:xfrm flipH="1">
              <a:off x="-62862" y="-108253"/>
              <a:ext cx="850360" cy="909525"/>
              <a:chOff x="0" y="0"/>
              <a:chExt cx="850359" cy="909523"/>
            </a:xfrm>
          </p:grpSpPr>
          <p:sp>
            <p:nvSpPr>
              <p:cNvPr id="191" name="Pfeil"/>
              <p:cNvSpPr/>
              <p:nvPr/>
            </p:nvSpPr>
            <p:spPr>
              <a:xfrm>
                <a:off x="62861" y="108252"/>
                <a:ext cx="724637" cy="693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02" y="16803"/>
                    </a:moveTo>
                    <a:lnTo>
                      <a:pt x="10202" y="21600"/>
                    </a:lnTo>
                    <a:lnTo>
                      <a:pt x="0" y="10800"/>
                    </a:lnTo>
                    <a:lnTo>
                      <a:pt x="10202" y="0"/>
                    </a:lnTo>
                    <a:lnTo>
                      <a:pt x="10202" y="4797"/>
                    </a:lnTo>
                    <a:lnTo>
                      <a:pt x="21600" y="4797"/>
                    </a:lnTo>
                    <a:lnTo>
                      <a:pt x="21600" y="16803"/>
                    </a:lnTo>
                    <a:close/>
                  </a:path>
                </a:pathLst>
              </a:custGeom>
              <a:solidFill>
                <a:srgbClr val="007600">
                  <a:alpha val="49481"/>
                </a:srgbClr>
              </a:solidFill>
              <a:ln>
                <a:noFill/>
              </a:ln>
              <a:effectLst/>
            </p:spPr>
            <p:txBody>
              <a:bodyPr wrap="square" lIns="48285" tIns="48285" rIns="48285" bIns="48285" numCol="1" anchor="ctr">
                <a:noAutofit/>
              </a:bodyPr>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pic>
            <p:nvPicPr>
              <p:cNvPr id="190" name="Pfeil Pfeil" descr="Pfeil Pfeil"/>
              <p:cNvPicPr>
                <a:picLocks noChangeAspect="0"/>
              </p:cNvPicPr>
              <p:nvPr/>
            </p:nvPicPr>
            <p:blipFill>
              <a:blip r:embed="rId4">
                <a:extLst/>
              </a:blip>
              <a:stretch>
                <a:fillRect/>
              </a:stretch>
            </p:blipFill>
            <p:spPr>
              <a:xfrm>
                <a:off x="0" y="0"/>
                <a:ext cx="850360" cy="909524"/>
              </a:xfrm>
              <a:prstGeom prst="rect">
                <a:avLst/>
              </a:prstGeom>
              <a:effectLst/>
            </p:spPr>
          </p:pic>
        </p:grpSp>
        <p:sp>
          <p:nvSpPr>
            <p:cNvPr id="193" name="Start"/>
            <p:cNvSpPr txBox="1"/>
            <p:nvPr/>
          </p:nvSpPr>
          <p:spPr>
            <a:xfrm>
              <a:off x="85778" y="192763"/>
              <a:ext cx="468035" cy="272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285" tIns="48285" rIns="48285" bIns="48285" numCol="1" anchor="ctr">
              <a:noAutofit/>
            </a:bodyPr>
            <a:lstStyle>
              <a:lvl1pPr algn="l" defTabSz="1295400">
                <a:buClr>
                  <a:srgbClr val="000000"/>
                </a:buClr>
                <a:buFont typeface="Helvetica Light"/>
                <a:defRPr sz="1100">
                  <a:solidFill>
                    <a:srgbClr val="FFFFFF"/>
                  </a:solidFill>
                  <a:uFill>
                    <a:solidFill>
                      <a:srgbClr val="000000"/>
                    </a:solidFill>
                  </a:uFill>
                  <a:latin typeface="Helvetica"/>
                  <a:ea typeface="Helvetica"/>
                  <a:cs typeface="Helvetica"/>
                  <a:sym typeface="Helvetica"/>
                </a:defRPr>
              </a:lvl1pPr>
            </a:lstStyle>
            <a:p>
              <a:pPr/>
              <a:r>
                <a:t>Start</a:t>
              </a:r>
            </a:p>
          </p:txBody>
        </p:sp>
      </p:grpSp>
      <p:sp>
        <p:nvSpPr>
          <p:cNvPr id="195" name="Questions for the Coach:…"/>
          <p:cNvSpPr txBox="1"/>
          <p:nvPr/>
        </p:nvSpPr>
        <p:spPr>
          <a:xfrm>
            <a:off x="1270000" y="7507932"/>
            <a:ext cx="10543652" cy="1315772"/>
          </a:xfrm>
          <a:prstGeom prst="rect">
            <a:avLst/>
          </a:prstGeom>
          <a:ln w="12700">
            <a:miter lim="400000"/>
          </a:ln>
          <a:extLst>
            <a:ext uri="{C572A759-6A51-4108-AA02-DFA0A04FC94B}">
              <ma14:wrappingTextBoxFlag xmlns:ma14="http://schemas.microsoft.com/office/mac/drawingml/2011/main" val="1"/>
            </a:ext>
          </a:extLst>
        </p:spPr>
        <p:txBody>
          <a:bodyPr lIns="48285" tIns="48285" rIns="48285" bIns="48285" anchor="ctr">
            <a:spAutoFit/>
          </a:bodyPr>
          <a:lstStyle/>
          <a:p>
            <a:pPr algn="l" defTabSz="1295400">
              <a:buClr>
                <a:srgbClr val="000000"/>
              </a:buClr>
              <a:buFont typeface="Helvetica Light"/>
              <a:defRPr sz="2000">
                <a:uFill>
                  <a:solidFill>
                    <a:srgbClr val="000000"/>
                  </a:solidFill>
                </a:uFill>
                <a:latin typeface="Helvetica"/>
                <a:ea typeface="Helvetica"/>
                <a:cs typeface="Helvetica"/>
                <a:sym typeface="Helvetica"/>
              </a:defRPr>
            </a:pPr>
            <a:r>
              <a:t>Questions for the Coach:</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is the problem with each of these answers?</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What should the "perfect" answer contain?</a:t>
            </a:r>
          </a:p>
          <a:p>
            <a:pPr marL="282222" indent="-282222" algn="l" defTabSz="1295400">
              <a:buSzPct val="100000"/>
              <a:buAutoNum type="arabicParenR" startAt="1"/>
              <a:defRPr b="0" i="1" sz="2000">
                <a:uFill>
                  <a:solidFill>
                    <a:srgbClr val="000000"/>
                  </a:solidFill>
                </a:uFill>
                <a:latin typeface="Helvetica"/>
                <a:ea typeface="Helvetica"/>
                <a:cs typeface="Helvetica"/>
                <a:sym typeface="Helvetica"/>
              </a:defRPr>
            </a:pPr>
            <a:r>
              <a:t>How would you react as a coach in this situation?</a:t>
            </a:r>
          </a:p>
        </p:txBody>
      </p:sp>
      <p:sp>
        <p:nvSpPr>
          <p:cNvPr id="196" name="Linie"/>
          <p:cNvSpPr/>
          <p:nvPr/>
        </p:nvSpPr>
        <p:spPr>
          <a:xfrm>
            <a:off x="1114506" y="7326863"/>
            <a:ext cx="10775788" cy="1"/>
          </a:xfrm>
          <a:prstGeom prst="line">
            <a:avLst/>
          </a:prstGeom>
          <a:ln w="25400">
            <a:solidFill>
              <a:srgbClr val="000000"/>
            </a:solidFill>
            <a:miter lim="400000"/>
          </a:ln>
        </p:spPr>
        <p:txBody>
          <a:bodyPr lIns="0" tIns="0" rIns="0" bIns="0"/>
          <a:lstStyle/>
          <a:p>
            <a:pPr algn="l" defTabSz="1295400">
              <a:buClr>
                <a:srgbClr val="000000"/>
              </a:buClr>
              <a:buFont typeface="Helvetica Light"/>
              <a:defRPr b="0" sz="2200">
                <a:uFill>
                  <a:solidFill>
                    <a:srgbClr val="000000"/>
                  </a:solidFill>
                </a:u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1">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18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8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18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195">
                                            <p:bg/>
                                          </p:spTgt>
                                        </p:tgtEl>
                                        <p:attrNameLst>
                                          <p:attrName>style.visibility</p:attrName>
                                        </p:attrNameLst>
                                      </p:cBhvr>
                                      <p:to>
                                        <p:strVal val="visible"/>
                                      </p:to>
                                    </p:set>
                                  </p:childTnLst>
                                </p:cTn>
                              </p:par>
                              <p:par>
                                <p:cTn id="25" presetClass="entr" nodeType="withEffect" presetSubtype="0" presetID="1" grpId="3" fill="hold">
                                  <p:stCondLst>
                                    <p:cond delay="0"/>
                                  </p:stCondLst>
                                  <p:iterate type="el" backwards="0">
                                    <p:tmAbs val="0"/>
                                  </p:iterate>
                                  <p:childTnLst>
                                    <p:set>
                                      <p:cBhvr>
                                        <p:cTn id="26" fill="hold"/>
                                        <p:tgtEl>
                                          <p:spTgt spid="195">
                                            <p:txEl>
                                              <p:pRg st="0" end="0"/>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3" fill="hold">
                                  <p:stCondLst>
                                    <p:cond delay="0"/>
                                  </p:stCondLst>
                                  <p:iterate type="el" backwards="0">
                                    <p:tmAbs val="0"/>
                                  </p:iterate>
                                  <p:childTnLst>
                                    <p:set>
                                      <p:cBhvr>
                                        <p:cTn id="29" fill="hold"/>
                                        <p:tgtEl>
                                          <p:spTgt spid="195">
                                            <p:txEl>
                                              <p:pRg st="1" end="1"/>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4" fill="hold">
                                  <p:stCondLst>
                                    <p:cond delay="0"/>
                                  </p:stCondLst>
                                  <p:iterate type="el" backwards="0">
                                    <p:tmAbs val="0"/>
                                  </p:iterate>
                                  <p:childTnLst>
                                    <p:set>
                                      <p:cBhvr>
                                        <p:cTn id="32" fill="hold"/>
                                        <p:tgtEl>
                                          <p:spTgt spid="1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19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3" fill="hold">
                                  <p:stCondLst>
                                    <p:cond delay="0"/>
                                  </p:stCondLst>
                                  <p:iterate type="el" backwards="0">
                                    <p:tmAbs val="0"/>
                                  </p:iterate>
                                  <p:childTnLst>
                                    <p:set>
                                      <p:cBhvr>
                                        <p:cTn id="40" fill="hold"/>
                                        <p:tgtEl>
                                          <p:spTgt spid="19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5" fill="hold">
                                  <p:stCondLst>
                                    <p:cond delay="0"/>
                                  </p:stCondLst>
                                  <p:iterate type="el" backwards="0">
                                    <p:tmAbs val="0"/>
                                  </p:iterate>
                                  <p:childTnLst>
                                    <p:set>
                                      <p:cBhvr>
                                        <p:cTn id="44" fill="hold"/>
                                        <p:tgtEl>
                                          <p:spTgt spid="1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6" fill="hold">
                                  <p:stCondLst>
                                    <p:cond delay="0"/>
                                  </p:stCondLst>
                                  <p:iterate type="el" backwards="0">
                                    <p:tmAbs val="0"/>
                                  </p:iterate>
                                  <p:childTnLst>
                                    <p:set>
                                      <p:cBhvr>
                                        <p:cTn id="48" fill="hold"/>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3"/>
      <p:bldP build="whole" bldLvl="1" animBg="1" rev="0" advAuto="0" spid="196" grpId="4"/>
      <p:bldP build="whole" bldLvl="1" animBg="1" rev="0" advAuto="0" spid="189" grpId="5"/>
      <p:bldP build="whole" bldLvl="1" animBg="1" rev="0" advAuto="0" spid="194" grpId="6"/>
      <p:bldP build="p" bldLvl="5" animBg="1" rev="0" advAuto="0" spid="181" grpId="2"/>
      <p:bldP build="whole" bldLvl="1" animBg="1" rev="0" advAuto="0" spid="180"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